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57" r:id="rId2"/>
    <p:sldId id="558" r:id="rId3"/>
    <p:sldId id="559" r:id="rId4"/>
    <p:sldId id="560" r:id="rId5"/>
    <p:sldId id="561" r:id="rId6"/>
    <p:sldId id="562" r:id="rId7"/>
    <p:sldId id="563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манбекова Зарема" initials="ИЗ" lastIdx="7" clrIdx="0">
    <p:extLst>
      <p:ext uri="{19B8F6BF-5375-455C-9EA6-DF929625EA0E}">
        <p15:presenceInfo xmlns:p15="http://schemas.microsoft.com/office/powerpoint/2012/main" userId="Иманбекова Зарема" providerId="None"/>
      </p:ext>
    </p:extLst>
  </p:cmAuthor>
  <p:cmAuthor id="2" name="Рахима Мачжин" initials="РМ" lastIdx="1" clrIdx="1">
    <p:extLst>
      <p:ext uri="{19B8F6BF-5375-455C-9EA6-DF929625EA0E}">
        <p15:presenceInfo xmlns:p15="http://schemas.microsoft.com/office/powerpoint/2012/main" userId="S-1-5-21-658228563-2453352409-1138985680-1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5050"/>
    <a:srgbClr val="5B9BD5"/>
    <a:srgbClr val="549DAC"/>
    <a:srgbClr val="53C1C1"/>
    <a:srgbClr val="39E5F7"/>
    <a:srgbClr val="A1B1DC"/>
    <a:srgbClr val="9FAFDB"/>
    <a:srgbClr val="A1CB8C"/>
    <a:srgbClr val="A1C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6" autoAdjust="0"/>
    <p:restoredTop sz="95360" autoAdjust="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EB3A-73C0-4ED3-9E1C-DB07CC0E9BF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742A-1BA4-45B1-8B74-08ED9D855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27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2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1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9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8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2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6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2315" y="1516990"/>
            <a:ext cx="63081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получения логина и пароля необходимо отправить запрос, письменное обращение на официальном бланке предприятия с печатью по следующим адресам:</a:t>
            </a: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info@alts.kz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Байзакова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д.221)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batys@alts.kz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Ауэзовский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Наурызбайский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Алатауский)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shygis@alts.kz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Турксибский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Жетысуский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Медеуский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ortalyc@alts.kz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Бостандыкский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Алмалинский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indent="360000" algn="just"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всем вопросам обращаться:</a:t>
            </a: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341-05-29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Алмалинский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Бостандыкский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341-05-31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Ауэзовский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Алатауский,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Наурызбайский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341-05-33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Медеуский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Жетысуский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Турксибский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360000" algn="just">
              <a:spcAft>
                <a:spcPts val="0"/>
              </a:spcAft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341-07-77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555" t="17513" r="74921" b="55820"/>
          <a:stretch/>
        </p:blipFill>
        <p:spPr>
          <a:xfrm>
            <a:off x="594822" y="2072136"/>
            <a:ext cx="3636488" cy="27867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1831991" y="4512372"/>
            <a:ext cx="562465" cy="693017"/>
          </a:xfrm>
          <a:prstGeom prst="rect">
            <a:avLst/>
          </a:prstGeom>
        </p:spPr>
      </p:pic>
      <p:sp>
        <p:nvSpPr>
          <p:cNvPr id="9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4638675" y="1516991"/>
            <a:ext cx="409575" cy="415498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397" t="17796" r="22302" b="20688"/>
          <a:stretch/>
        </p:blipFill>
        <p:spPr>
          <a:xfrm>
            <a:off x="116114" y="605972"/>
            <a:ext cx="11887200" cy="61177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156164" y="3245740"/>
            <a:ext cx="562465" cy="693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7533" y="1800811"/>
            <a:ext cx="4333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основной странице отображается информация по договору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508394" y="1727932"/>
            <a:ext cx="4369536" cy="706537"/>
          </a:xfrm>
          <a:custGeom>
            <a:avLst/>
            <a:gdLst>
              <a:gd name="connsiteX0" fmla="*/ 174790 w 4369536"/>
              <a:gd name="connsiteY0" fmla="*/ 12372 h 706537"/>
              <a:gd name="connsiteX1" fmla="*/ 222 w 4369536"/>
              <a:gd name="connsiteY1" fmla="*/ 261754 h 706537"/>
              <a:gd name="connsiteX2" fmla="*/ 199728 w 4369536"/>
              <a:gd name="connsiteY2" fmla="*/ 452947 h 706537"/>
              <a:gd name="connsiteX3" fmla="*/ 515611 w 4369536"/>
              <a:gd name="connsiteY3" fmla="*/ 436321 h 706537"/>
              <a:gd name="connsiteX4" fmla="*/ 997750 w 4369536"/>
              <a:gd name="connsiteY4" fmla="*/ 694016 h 706537"/>
              <a:gd name="connsiteX5" fmla="*/ 1770833 w 4369536"/>
              <a:gd name="connsiteY5" fmla="*/ 669078 h 706537"/>
              <a:gd name="connsiteX6" fmla="*/ 2352724 w 4369536"/>
              <a:gd name="connsiteY6" fmla="*/ 652452 h 706537"/>
              <a:gd name="connsiteX7" fmla="*/ 2868113 w 4369536"/>
              <a:gd name="connsiteY7" fmla="*/ 702328 h 706537"/>
              <a:gd name="connsiteX8" fmla="*/ 3208935 w 4369536"/>
              <a:gd name="connsiteY8" fmla="*/ 644139 h 706537"/>
              <a:gd name="connsiteX9" fmla="*/ 3666135 w 4369536"/>
              <a:gd name="connsiteY9" fmla="*/ 610888 h 706537"/>
              <a:gd name="connsiteX10" fmla="*/ 3599633 w 4369536"/>
              <a:gd name="connsiteY10" fmla="*/ 419696 h 706537"/>
              <a:gd name="connsiteX11" fmla="*/ 3865640 w 4369536"/>
              <a:gd name="connsiteY11" fmla="*/ 403070 h 706537"/>
              <a:gd name="connsiteX12" fmla="*/ 4322840 w 4369536"/>
              <a:gd name="connsiteY12" fmla="*/ 419696 h 706537"/>
              <a:gd name="connsiteX13" fmla="*/ 4289590 w 4369536"/>
              <a:gd name="connsiteY13" fmla="*/ 170314 h 706537"/>
              <a:gd name="connsiteX14" fmla="*/ 3749262 w 4369536"/>
              <a:gd name="connsiteY14" fmla="*/ 37310 h 706537"/>
              <a:gd name="connsiteX15" fmla="*/ 3109182 w 4369536"/>
              <a:gd name="connsiteY15" fmla="*/ 112125 h 706537"/>
              <a:gd name="connsiteX16" fmla="*/ 2394288 w 4369536"/>
              <a:gd name="connsiteY16" fmla="*/ 4059 h 706537"/>
              <a:gd name="connsiteX17" fmla="*/ 1446637 w 4369536"/>
              <a:gd name="connsiteY17" fmla="*/ 28998 h 706537"/>
              <a:gd name="connsiteX18" fmla="*/ 748368 w 4369536"/>
              <a:gd name="connsiteY18" fmla="*/ 87187 h 706537"/>
              <a:gd name="connsiteX19" fmla="*/ 174790 w 4369536"/>
              <a:gd name="connsiteY19" fmla="*/ 12372 h 7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69536" h="706537">
                <a:moveTo>
                  <a:pt x="174790" y="12372"/>
                </a:moveTo>
                <a:cubicBezTo>
                  <a:pt x="50099" y="41467"/>
                  <a:pt x="-3934" y="188325"/>
                  <a:pt x="222" y="261754"/>
                </a:cubicBezTo>
                <a:cubicBezTo>
                  <a:pt x="4378" y="335183"/>
                  <a:pt x="113830" y="423853"/>
                  <a:pt x="199728" y="452947"/>
                </a:cubicBezTo>
                <a:cubicBezTo>
                  <a:pt x="285626" y="482041"/>
                  <a:pt x="382607" y="396143"/>
                  <a:pt x="515611" y="436321"/>
                </a:cubicBezTo>
                <a:cubicBezTo>
                  <a:pt x="648615" y="476499"/>
                  <a:pt x="788546" y="655223"/>
                  <a:pt x="997750" y="694016"/>
                </a:cubicBezTo>
                <a:cubicBezTo>
                  <a:pt x="1206954" y="732809"/>
                  <a:pt x="1770833" y="669078"/>
                  <a:pt x="1770833" y="669078"/>
                </a:cubicBezTo>
                <a:cubicBezTo>
                  <a:pt x="1996662" y="662151"/>
                  <a:pt x="2169844" y="646910"/>
                  <a:pt x="2352724" y="652452"/>
                </a:cubicBezTo>
                <a:cubicBezTo>
                  <a:pt x="2535604" y="657994"/>
                  <a:pt x="2725411" y="703713"/>
                  <a:pt x="2868113" y="702328"/>
                </a:cubicBezTo>
                <a:cubicBezTo>
                  <a:pt x="3010815" y="700943"/>
                  <a:pt x="3075931" y="659379"/>
                  <a:pt x="3208935" y="644139"/>
                </a:cubicBezTo>
                <a:cubicBezTo>
                  <a:pt x="3341939" y="628899"/>
                  <a:pt x="3601019" y="648295"/>
                  <a:pt x="3666135" y="610888"/>
                </a:cubicBezTo>
                <a:cubicBezTo>
                  <a:pt x="3731251" y="573481"/>
                  <a:pt x="3566382" y="454332"/>
                  <a:pt x="3599633" y="419696"/>
                </a:cubicBezTo>
                <a:cubicBezTo>
                  <a:pt x="3632884" y="385060"/>
                  <a:pt x="3745106" y="403070"/>
                  <a:pt x="3865640" y="403070"/>
                </a:cubicBezTo>
                <a:cubicBezTo>
                  <a:pt x="3986174" y="403070"/>
                  <a:pt x="4252182" y="458489"/>
                  <a:pt x="4322840" y="419696"/>
                </a:cubicBezTo>
                <a:cubicBezTo>
                  <a:pt x="4393498" y="380903"/>
                  <a:pt x="4385186" y="234045"/>
                  <a:pt x="4289590" y="170314"/>
                </a:cubicBezTo>
                <a:cubicBezTo>
                  <a:pt x="4193994" y="106583"/>
                  <a:pt x="3945997" y="47008"/>
                  <a:pt x="3749262" y="37310"/>
                </a:cubicBezTo>
                <a:cubicBezTo>
                  <a:pt x="3552527" y="27612"/>
                  <a:pt x="3335011" y="117667"/>
                  <a:pt x="3109182" y="112125"/>
                </a:cubicBezTo>
                <a:cubicBezTo>
                  <a:pt x="2883353" y="106583"/>
                  <a:pt x="2671379" y="17913"/>
                  <a:pt x="2394288" y="4059"/>
                </a:cubicBezTo>
                <a:cubicBezTo>
                  <a:pt x="2117197" y="-9795"/>
                  <a:pt x="1720957" y="15143"/>
                  <a:pt x="1446637" y="28998"/>
                </a:cubicBezTo>
                <a:cubicBezTo>
                  <a:pt x="1172317" y="42853"/>
                  <a:pt x="960342" y="94114"/>
                  <a:pt x="748368" y="87187"/>
                </a:cubicBezTo>
                <a:cubicBezTo>
                  <a:pt x="536394" y="80260"/>
                  <a:pt x="299481" y="-16723"/>
                  <a:pt x="174790" y="1237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ВХОД В ЛИЧНЫЙ КАБИНЕТ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555" t="36892" r="21746" b="36208"/>
          <a:stretch/>
        </p:blipFill>
        <p:spPr>
          <a:xfrm>
            <a:off x="227239" y="605905"/>
            <a:ext cx="11756572" cy="28478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1766315" y="1340568"/>
            <a:ext cx="562465" cy="693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7869" t="34444" r="27896" b="27407"/>
          <a:stretch/>
        </p:blipFill>
        <p:spPr>
          <a:xfrm>
            <a:off x="2962275" y="3646038"/>
            <a:ext cx="6124576" cy="31357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3118439" y="2595267"/>
            <a:ext cx="562465" cy="693017"/>
          </a:xfrm>
          <a:prstGeom prst="rect">
            <a:avLst/>
          </a:prstGeom>
        </p:spPr>
      </p:pic>
      <p:sp>
        <p:nvSpPr>
          <p:cNvPr id="8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ОБЪЕКТЫ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6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031" t="17441" r="9762" b="19841"/>
          <a:stretch/>
        </p:blipFill>
        <p:spPr>
          <a:xfrm>
            <a:off x="147122" y="711200"/>
            <a:ext cx="11771085" cy="51235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2092590" y="2865778"/>
            <a:ext cx="562465" cy="6930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3662310" y="3749698"/>
            <a:ext cx="562465" cy="693017"/>
          </a:xfrm>
          <a:prstGeom prst="rect">
            <a:avLst/>
          </a:prstGeom>
        </p:spPr>
      </p:pic>
      <p:sp>
        <p:nvSpPr>
          <p:cNvPr id="8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КАРТОЧКА ПОТРЕБИТЕЛЯ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4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397" t="17796" r="9207" b="35502"/>
          <a:stretch/>
        </p:blipFill>
        <p:spPr>
          <a:xfrm>
            <a:off x="147410" y="754743"/>
            <a:ext cx="11916230" cy="41220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2921265" y="3094378"/>
            <a:ext cx="562465" cy="693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07061"/>
            <a:ext cx="1220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вкладке приборы учета предоставлена информация о приборах, установленных на объектах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ПРИБОРЫ УЧЕТА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7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5584" t="13837" r="9007" b="23803"/>
          <a:stretch/>
        </p:blipFill>
        <p:spPr bwMode="auto">
          <a:xfrm>
            <a:off x="142875" y="759371"/>
            <a:ext cx="11877675" cy="46698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4412008" y="3027704"/>
            <a:ext cx="562465" cy="693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10274566" y="3847336"/>
            <a:ext cx="562465" cy="693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5" y="5581561"/>
            <a:ext cx="11877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подразделе «Печать документов» предусмотрены предварительный просмотр и печать счета-фактуры и акта сверки взаиморасчетов потребителя, счет квитанции за выбранный период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ПЕЧАТЬ ДОКУМЕНТОВ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8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397" t="17796" r="74801" b="62821"/>
          <a:stretch/>
        </p:blipFill>
        <p:spPr>
          <a:xfrm>
            <a:off x="278039" y="676454"/>
            <a:ext cx="3255736" cy="19276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88971" y="1775494"/>
            <a:ext cx="562465" cy="69301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5400000">
            <a:off x="1683577" y="2702680"/>
            <a:ext cx="444659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5634" t="17778" r="74604" b="47231"/>
          <a:stretch/>
        </p:blipFill>
        <p:spPr>
          <a:xfrm>
            <a:off x="278040" y="3264733"/>
            <a:ext cx="3255736" cy="30861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59122" y="5843301"/>
            <a:ext cx="562465" cy="693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6250" t="36173" r="64097" b="27160"/>
          <a:stretch/>
        </p:blipFill>
        <p:spPr>
          <a:xfrm>
            <a:off x="5283200" y="2846776"/>
            <a:ext cx="5422900" cy="3771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4037972" y="4490410"/>
            <a:ext cx="741031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8150814" y="3163959"/>
            <a:ext cx="562465" cy="693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6606037" y="5599479"/>
            <a:ext cx="562465" cy="693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5084807" y="6004416"/>
            <a:ext cx="562465" cy="69301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49058" y="988097"/>
            <a:ext cx="7113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Имеется возможность отправить заявку для передачи показаний по ИПУ, на технический осмотр, консультацию по имеющимся вопросам, изъятие ИПУ (замены, поверка, авария, замена пломбы, поломка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 прикреплением фото либо файла.</a:t>
            </a:r>
          </a:p>
        </p:txBody>
      </p:sp>
      <p:sp>
        <p:nvSpPr>
          <p:cNvPr id="19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ПРИЕМ ЗАЯВОК  (для юридических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5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230</Words>
  <Application>Microsoft Office PowerPoint</Application>
  <PresentationFormat>Широкоэкранный</PresentationFormat>
  <Paragraphs>23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РЕГИСТРАЦИЯ  (для юридических лиц)</vt:lpstr>
      <vt:lpstr>ВХОД В ЛИЧНЫЙ КАБИНЕТ  (для юридических лиц)</vt:lpstr>
      <vt:lpstr>ОБЪЕКТЫ  (для юридических лиц)</vt:lpstr>
      <vt:lpstr>КАРТОЧКА ПОТРЕБИТЕЛЯ  (для юридических лиц)</vt:lpstr>
      <vt:lpstr>ПРИБОРЫ УЧЕТА  (для юридических лиц)</vt:lpstr>
      <vt:lpstr>ПЕЧАТЬ ДОКУМЕНТОВ  (для юридических лиц)</vt:lpstr>
      <vt:lpstr>ПРИЕМ ЗАЯВОК  (для юридических лиц)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Акатаева</dc:creator>
  <cp:lastModifiedBy>DCI</cp:lastModifiedBy>
  <cp:revision>1427</cp:revision>
  <cp:lastPrinted>2020-05-22T09:37:08Z</cp:lastPrinted>
  <dcterms:created xsi:type="dcterms:W3CDTF">2019-08-22T10:14:06Z</dcterms:created>
  <dcterms:modified xsi:type="dcterms:W3CDTF">2021-02-24T16:44:10Z</dcterms:modified>
</cp:coreProperties>
</file>