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52" r:id="rId2"/>
    <p:sldId id="553" r:id="rId3"/>
    <p:sldId id="554" r:id="rId4"/>
    <p:sldId id="555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манбекова Зарема" initials="ИЗ" lastIdx="7" clrIdx="0">
    <p:extLst>
      <p:ext uri="{19B8F6BF-5375-455C-9EA6-DF929625EA0E}">
        <p15:presenceInfo xmlns:p15="http://schemas.microsoft.com/office/powerpoint/2012/main" userId="Иманбекова Зарема" providerId="None"/>
      </p:ext>
    </p:extLst>
  </p:cmAuthor>
  <p:cmAuthor id="2" name="Рахима Мачжин" initials="РМ" lastIdx="1" clrIdx="1">
    <p:extLst>
      <p:ext uri="{19B8F6BF-5375-455C-9EA6-DF929625EA0E}">
        <p15:presenceInfo xmlns:p15="http://schemas.microsoft.com/office/powerpoint/2012/main" userId="S-1-5-21-658228563-2453352409-1138985680-12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5050"/>
    <a:srgbClr val="5B9BD5"/>
    <a:srgbClr val="549DAC"/>
    <a:srgbClr val="53C1C1"/>
    <a:srgbClr val="39E5F7"/>
    <a:srgbClr val="A1B1DC"/>
    <a:srgbClr val="9FAFDB"/>
    <a:srgbClr val="A1CB8C"/>
    <a:srgbClr val="A1C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6" autoAdjust="0"/>
    <p:restoredTop sz="95360" autoAdjust="0"/>
  </p:normalViewPr>
  <p:slideViewPr>
    <p:cSldViewPr snapToGrid="0">
      <p:cViewPr varScale="1">
        <p:scale>
          <a:sx n="114" d="100"/>
          <a:sy n="114" d="100"/>
        </p:scale>
        <p:origin x="39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7EB3A-73C0-4ED3-9E1C-DB07CC0E9BF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4742A-1BA4-45B1-8B74-08ED9D855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5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7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19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253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40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6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8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3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9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4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6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17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42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6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FA9F-EA04-4DEE-B0EE-5C15C7CD6CB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2E59-7C23-4207-B9B1-9D56F7E57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6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208" t="17778" r="72084" b="50074"/>
          <a:stretch/>
        </p:blipFill>
        <p:spPr>
          <a:xfrm>
            <a:off x="341515" y="2227453"/>
            <a:ext cx="3876040" cy="2768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5715" t="51496" r="73379" b="13351"/>
          <a:stretch/>
        </p:blipFill>
        <p:spPr>
          <a:xfrm>
            <a:off x="5526052" y="1811817"/>
            <a:ext cx="3823304" cy="36161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792391" y="2993655"/>
            <a:ext cx="20948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ВНИМАНИЕ! 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продолжения регистрации Вам необходимо знать сумму и дату последней оплаты </a:t>
            </a:r>
            <a:endParaRPr lang="ru-RU" sz="1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1387781" y="4441959"/>
            <a:ext cx="562465" cy="6930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5413627" y="5081494"/>
            <a:ext cx="562465" cy="693017"/>
          </a:xfrm>
          <a:prstGeom prst="rect">
            <a:avLst/>
          </a:prstGeom>
        </p:spPr>
      </p:pic>
      <p:sp>
        <p:nvSpPr>
          <p:cNvPr id="7" name="Правая фигурная скобка 6"/>
          <p:cNvSpPr/>
          <p:nvPr/>
        </p:nvSpPr>
        <p:spPr>
          <a:xfrm>
            <a:off x="9451571" y="1795194"/>
            <a:ext cx="473824" cy="361618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406794" y="3427627"/>
            <a:ext cx="978408" cy="484632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13"/>
          <p:cNvSpPr txBox="1">
            <a:spLocks noGrp="1"/>
          </p:cNvSpPr>
          <p:nvPr>
            <p:ph type="title"/>
          </p:nvPr>
        </p:nvSpPr>
        <p:spPr>
          <a:xfrm>
            <a:off x="0" y="93779"/>
            <a:ext cx="12192000" cy="443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(для физических лиц)</a:t>
            </a:r>
            <a:endParaRPr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9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208" t="17407" r="72918" b="53519"/>
          <a:stretch/>
        </p:blipFill>
        <p:spPr>
          <a:xfrm>
            <a:off x="444193" y="802668"/>
            <a:ext cx="3791835" cy="29908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олилиния 3"/>
          <p:cNvSpPr/>
          <p:nvPr/>
        </p:nvSpPr>
        <p:spPr>
          <a:xfrm>
            <a:off x="1354976" y="3424422"/>
            <a:ext cx="2244436" cy="66926"/>
          </a:xfrm>
          <a:custGeom>
            <a:avLst/>
            <a:gdLst>
              <a:gd name="connsiteX0" fmla="*/ 0 w 2385753"/>
              <a:gd name="connsiteY0" fmla="*/ 58613 h 58613"/>
              <a:gd name="connsiteX1" fmla="*/ 157942 w 2385753"/>
              <a:gd name="connsiteY1" fmla="*/ 8736 h 58613"/>
              <a:gd name="connsiteX2" fmla="*/ 448888 w 2385753"/>
              <a:gd name="connsiteY2" fmla="*/ 25362 h 58613"/>
              <a:gd name="connsiteX3" fmla="*/ 773084 w 2385753"/>
              <a:gd name="connsiteY3" fmla="*/ 424 h 58613"/>
              <a:gd name="connsiteX4" fmla="*/ 1238597 w 2385753"/>
              <a:gd name="connsiteY4" fmla="*/ 50300 h 58613"/>
              <a:gd name="connsiteX5" fmla="*/ 1537855 w 2385753"/>
              <a:gd name="connsiteY5" fmla="*/ 25362 h 58613"/>
              <a:gd name="connsiteX6" fmla="*/ 2028306 w 2385753"/>
              <a:gd name="connsiteY6" fmla="*/ 25362 h 58613"/>
              <a:gd name="connsiteX7" fmla="*/ 2194560 w 2385753"/>
              <a:gd name="connsiteY7" fmla="*/ 8736 h 58613"/>
              <a:gd name="connsiteX8" fmla="*/ 2385753 w 2385753"/>
              <a:gd name="connsiteY8" fmla="*/ 33675 h 58613"/>
              <a:gd name="connsiteX9" fmla="*/ 2385753 w 2385753"/>
              <a:gd name="connsiteY9" fmla="*/ 33675 h 5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5753" h="58613">
                <a:moveTo>
                  <a:pt x="0" y="58613"/>
                </a:moveTo>
                <a:cubicBezTo>
                  <a:pt x="41563" y="36445"/>
                  <a:pt x="83127" y="14278"/>
                  <a:pt x="157942" y="8736"/>
                </a:cubicBezTo>
                <a:cubicBezTo>
                  <a:pt x="232757" y="3194"/>
                  <a:pt x="346364" y="26747"/>
                  <a:pt x="448888" y="25362"/>
                </a:cubicBezTo>
                <a:cubicBezTo>
                  <a:pt x="551412" y="23977"/>
                  <a:pt x="641466" y="-3732"/>
                  <a:pt x="773084" y="424"/>
                </a:cubicBezTo>
                <a:cubicBezTo>
                  <a:pt x="904702" y="4580"/>
                  <a:pt x="1111135" y="46144"/>
                  <a:pt x="1238597" y="50300"/>
                </a:cubicBezTo>
                <a:cubicBezTo>
                  <a:pt x="1366059" y="54456"/>
                  <a:pt x="1406237" y="29518"/>
                  <a:pt x="1537855" y="25362"/>
                </a:cubicBezTo>
                <a:cubicBezTo>
                  <a:pt x="1669473" y="21206"/>
                  <a:pt x="1918855" y="28133"/>
                  <a:pt x="2028306" y="25362"/>
                </a:cubicBezTo>
                <a:cubicBezTo>
                  <a:pt x="2137757" y="22591"/>
                  <a:pt x="2134986" y="7351"/>
                  <a:pt x="2194560" y="8736"/>
                </a:cubicBezTo>
                <a:cubicBezTo>
                  <a:pt x="2254134" y="10121"/>
                  <a:pt x="2385753" y="33675"/>
                  <a:pt x="2385753" y="33675"/>
                </a:cubicBezTo>
                <a:lnTo>
                  <a:pt x="2385753" y="33675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369777" y="3408184"/>
            <a:ext cx="562465" cy="693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5834" t="38025" r="48402" b="28216"/>
          <a:stretch/>
        </p:blipFill>
        <p:spPr>
          <a:xfrm>
            <a:off x="5378342" y="802668"/>
            <a:ext cx="6400793" cy="29908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олилиния 10"/>
          <p:cNvSpPr/>
          <p:nvPr/>
        </p:nvSpPr>
        <p:spPr>
          <a:xfrm>
            <a:off x="6932815" y="1227101"/>
            <a:ext cx="676101" cy="45719"/>
          </a:xfrm>
          <a:custGeom>
            <a:avLst/>
            <a:gdLst>
              <a:gd name="connsiteX0" fmla="*/ 0 w 2385753"/>
              <a:gd name="connsiteY0" fmla="*/ 58613 h 58613"/>
              <a:gd name="connsiteX1" fmla="*/ 157942 w 2385753"/>
              <a:gd name="connsiteY1" fmla="*/ 8736 h 58613"/>
              <a:gd name="connsiteX2" fmla="*/ 448888 w 2385753"/>
              <a:gd name="connsiteY2" fmla="*/ 25362 h 58613"/>
              <a:gd name="connsiteX3" fmla="*/ 773084 w 2385753"/>
              <a:gd name="connsiteY3" fmla="*/ 424 h 58613"/>
              <a:gd name="connsiteX4" fmla="*/ 1238597 w 2385753"/>
              <a:gd name="connsiteY4" fmla="*/ 50300 h 58613"/>
              <a:gd name="connsiteX5" fmla="*/ 1537855 w 2385753"/>
              <a:gd name="connsiteY5" fmla="*/ 25362 h 58613"/>
              <a:gd name="connsiteX6" fmla="*/ 2028306 w 2385753"/>
              <a:gd name="connsiteY6" fmla="*/ 25362 h 58613"/>
              <a:gd name="connsiteX7" fmla="*/ 2194560 w 2385753"/>
              <a:gd name="connsiteY7" fmla="*/ 8736 h 58613"/>
              <a:gd name="connsiteX8" fmla="*/ 2385753 w 2385753"/>
              <a:gd name="connsiteY8" fmla="*/ 33675 h 58613"/>
              <a:gd name="connsiteX9" fmla="*/ 2385753 w 2385753"/>
              <a:gd name="connsiteY9" fmla="*/ 33675 h 5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5753" h="58613">
                <a:moveTo>
                  <a:pt x="0" y="58613"/>
                </a:moveTo>
                <a:cubicBezTo>
                  <a:pt x="41563" y="36445"/>
                  <a:pt x="83127" y="14278"/>
                  <a:pt x="157942" y="8736"/>
                </a:cubicBezTo>
                <a:cubicBezTo>
                  <a:pt x="232757" y="3194"/>
                  <a:pt x="346364" y="26747"/>
                  <a:pt x="448888" y="25362"/>
                </a:cubicBezTo>
                <a:cubicBezTo>
                  <a:pt x="551412" y="23977"/>
                  <a:pt x="641466" y="-3732"/>
                  <a:pt x="773084" y="424"/>
                </a:cubicBezTo>
                <a:cubicBezTo>
                  <a:pt x="904702" y="4580"/>
                  <a:pt x="1111135" y="46144"/>
                  <a:pt x="1238597" y="50300"/>
                </a:cubicBezTo>
                <a:cubicBezTo>
                  <a:pt x="1366059" y="54456"/>
                  <a:pt x="1406237" y="29518"/>
                  <a:pt x="1537855" y="25362"/>
                </a:cubicBezTo>
                <a:cubicBezTo>
                  <a:pt x="1669473" y="21206"/>
                  <a:pt x="1918855" y="28133"/>
                  <a:pt x="2028306" y="25362"/>
                </a:cubicBezTo>
                <a:cubicBezTo>
                  <a:pt x="2137757" y="22591"/>
                  <a:pt x="2134986" y="7351"/>
                  <a:pt x="2194560" y="8736"/>
                </a:cubicBezTo>
                <a:cubicBezTo>
                  <a:pt x="2254134" y="10121"/>
                  <a:pt x="2385753" y="33675"/>
                  <a:pt x="2385753" y="33675"/>
                </a:cubicBezTo>
                <a:lnTo>
                  <a:pt x="2385753" y="33675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6938356" y="1502728"/>
            <a:ext cx="817418" cy="61758"/>
          </a:xfrm>
          <a:custGeom>
            <a:avLst/>
            <a:gdLst>
              <a:gd name="connsiteX0" fmla="*/ 0 w 2385753"/>
              <a:gd name="connsiteY0" fmla="*/ 58613 h 58613"/>
              <a:gd name="connsiteX1" fmla="*/ 157942 w 2385753"/>
              <a:gd name="connsiteY1" fmla="*/ 8736 h 58613"/>
              <a:gd name="connsiteX2" fmla="*/ 448888 w 2385753"/>
              <a:gd name="connsiteY2" fmla="*/ 25362 h 58613"/>
              <a:gd name="connsiteX3" fmla="*/ 773084 w 2385753"/>
              <a:gd name="connsiteY3" fmla="*/ 424 h 58613"/>
              <a:gd name="connsiteX4" fmla="*/ 1238597 w 2385753"/>
              <a:gd name="connsiteY4" fmla="*/ 50300 h 58613"/>
              <a:gd name="connsiteX5" fmla="*/ 1537855 w 2385753"/>
              <a:gd name="connsiteY5" fmla="*/ 25362 h 58613"/>
              <a:gd name="connsiteX6" fmla="*/ 2028306 w 2385753"/>
              <a:gd name="connsiteY6" fmla="*/ 25362 h 58613"/>
              <a:gd name="connsiteX7" fmla="*/ 2194560 w 2385753"/>
              <a:gd name="connsiteY7" fmla="*/ 8736 h 58613"/>
              <a:gd name="connsiteX8" fmla="*/ 2385753 w 2385753"/>
              <a:gd name="connsiteY8" fmla="*/ 33675 h 58613"/>
              <a:gd name="connsiteX9" fmla="*/ 2385753 w 2385753"/>
              <a:gd name="connsiteY9" fmla="*/ 33675 h 5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5753" h="58613">
                <a:moveTo>
                  <a:pt x="0" y="58613"/>
                </a:moveTo>
                <a:cubicBezTo>
                  <a:pt x="41563" y="36445"/>
                  <a:pt x="83127" y="14278"/>
                  <a:pt x="157942" y="8736"/>
                </a:cubicBezTo>
                <a:cubicBezTo>
                  <a:pt x="232757" y="3194"/>
                  <a:pt x="346364" y="26747"/>
                  <a:pt x="448888" y="25362"/>
                </a:cubicBezTo>
                <a:cubicBezTo>
                  <a:pt x="551412" y="23977"/>
                  <a:pt x="641466" y="-3732"/>
                  <a:pt x="773084" y="424"/>
                </a:cubicBezTo>
                <a:cubicBezTo>
                  <a:pt x="904702" y="4580"/>
                  <a:pt x="1111135" y="46144"/>
                  <a:pt x="1238597" y="50300"/>
                </a:cubicBezTo>
                <a:cubicBezTo>
                  <a:pt x="1366059" y="54456"/>
                  <a:pt x="1406237" y="29518"/>
                  <a:pt x="1537855" y="25362"/>
                </a:cubicBezTo>
                <a:cubicBezTo>
                  <a:pt x="1669473" y="21206"/>
                  <a:pt x="1918855" y="28133"/>
                  <a:pt x="2028306" y="25362"/>
                </a:cubicBezTo>
                <a:cubicBezTo>
                  <a:pt x="2137757" y="22591"/>
                  <a:pt x="2134986" y="7351"/>
                  <a:pt x="2194560" y="8736"/>
                </a:cubicBezTo>
                <a:cubicBezTo>
                  <a:pt x="2254134" y="10121"/>
                  <a:pt x="2385753" y="33675"/>
                  <a:pt x="2385753" y="33675"/>
                </a:cubicBezTo>
                <a:lnTo>
                  <a:pt x="2385753" y="33675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4193" y="4122945"/>
            <a:ext cx="379183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4945" algn="ctr">
              <a:spcAft>
                <a:spcPts val="0"/>
              </a:spcAft>
              <a:tabLst>
                <a:tab pos="445770" algn="l"/>
              </a:tabLst>
            </a:pPr>
            <a:r>
              <a:rPr lang="ru-RU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функциональные</a:t>
            </a:r>
            <a:r>
              <a:rPr lang="ru-RU" sz="1200" b="1" kern="0" spc="-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возможности по просмотру информации по Вашему лицевому счету:</a:t>
            </a:r>
          </a:p>
          <a:p>
            <a:pPr marR="194945" algn="ctr">
              <a:spcAft>
                <a:spcPts val="0"/>
              </a:spcAft>
              <a:tabLst>
                <a:tab pos="445770" algn="l"/>
              </a:tabLst>
            </a:pPr>
            <a:endParaRPr lang="ru-RU" sz="12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lvl="0" indent="-171450" algn="just">
              <a:spcAft>
                <a:spcPts val="0"/>
              </a:spcAft>
              <a:buSzPts val="1100"/>
              <a:buFont typeface="Wingdings" panose="05000000000000000000" pitchFamily="2" charset="2"/>
              <a:buChar char="ü"/>
              <a:tabLst>
                <a:tab pos="556895" algn="l"/>
                <a:tab pos="557530" algn="l"/>
              </a:tabLst>
            </a:pPr>
            <a:r>
              <a:rPr lang="ru-RU" sz="12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 поступивших платежах за коммунальные</a:t>
            </a:r>
            <a:r>
              <a:rPr lang="ru-RU" sz="1200" spc="-4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услуги по тепловой энергии;</a:t>
            </a:r>
          </a:p>
          <a:p>
            <a:pPr marL="171450" lvl="0" indent="-171450" algn="just">
              <a:spcAft>
                <a:spcPts val="0"/>
              </a:spcAft>
              <a:buSzPts val="1100"/>
              <a:buFont typeface="Wingdings" panose="05000000000000000000" pitchFamily="2" charset="2"/>
              <a:buChar char="ü"/>
              <a:tabLst>
                <a:tab pos="556895" algn="l"/>
                <a:tab pos="557530" algn="l"/>
              </a:tabLst>
            </a:pPr>
            <a:r>
              <a:rPr lang="ru-RU" sz="12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Об используемых приборах учёта по горячей</a:t>
            </a:r>
            <a:r>
              <a:rPr lang="ru-RU" sz="1200" spc="-35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воде;</a:t>
            </a:r>
          </a:p>
          <a:p>
            <a:pPr marL="171450" lvl="0" indent="-171450" algn="just">
              <a:spcAft>
                <a:spcPts val="0"/>
              </a:spcAft>
              <a:buSzPts val="1100"/>
              <a:buFont typeface="Wingdings" panose="05000000000000000000" pitchFamily="2" charset="2"/>
              <a:buChar char="ü"/>
              <a:tabLst>
                <a:tab pos="556895" algn="l"/>
                <a:tab pos="557530" algn="l"/>
              </a:tabLst>
            </a:pPr>
            <a:r>
              <a:rPr lang="ru-RU" sz="12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Просмотр справочной</a:t>
            </a:r>
            <a:r>
              <a:rPr lang="ru-RU" sz="1200" spc="-25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информации по лицевому счету; 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(в справочную информацию входит кол-во чел, </a:t>
            </a:r>
            <a:r>
              <a:rPr lang="ru-RU" sz="1200" dirty="0" err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отап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. площадь, </a:t>
            </a:r>
            <a:r>
              <a:rPr lang="ru-RU" sz="1200" dirty="0" err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иин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ru-RU" sz="1200" dirty="0" err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spcAft>
                <a:spcPts val="0"/>
              </a:spcAft>
              <a:buSzPts val="1100"/>
              <a:buFont typeface="Wingdings" panose="05000000000000000000" pitchFamily="2" charset="2"/>
              <a:buChar char="ü"/>
              <a:tabLst>
                <a:tab pos="556895" algn="l"/>
                <a:tab pos="557530" algn="l"/>
              </a:tabLst>
            </a:pPr>
            <a:r>
              <a:rPr lang="ru-RU" sz="12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Просмотр и печать пакета платежных</a:t>
            </a:r>
            <a:r>
              <a:rPr lang="ru-RU" sz="1200" spc="-3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документов.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78342" y="4079589"/>
            <a:ext cx="640079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основной странице отображается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информация по лицевому счету 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Лицевой счет № 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- -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Плательщик:	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Ф.И.О.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Почтовый индекс: </a:t>
            </a:r>
            <a:r>
              <a:rPr lang="ru-RU" sz="12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- - ;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Адрес: 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- -;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Телефон: 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- -;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КСК: 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- - ;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ИИН: 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- - ;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проживающих: 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- - ;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Площадь (м2): 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- - ;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Дата поверки счетчиков: Горячая вода: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Счетчик №: 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- -,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дата поверки: </a:t>
            </a:r>
            <a:r>
              <a:rPr lang="ru-RU" sz="12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- </a:t>
            </a:r>
            <a:r>
              <a:rPr lang="ru-RU" sz="12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Показания: 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- - ,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Дата показаний</a:t>
            </a:r>
            <a:r>
              <a:rPr lang="ru-RU" sz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- - - ;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466608" y="2055777"/>
            <a:ext cx="753092" cy="484632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bject 13"/>
          <p:cNvSpPr txBox="1">
            <a:spLocks noGrp="1"/>
          </p:cNvSpPr>
          <p:nvPr>
            <p:ph type="title"/>
          </p:nvPr>
        </p:nvSpPr>
        <p:spPr>
          <a:xfrm>
            <a:off x="0" y="93779"/>
            <a:ext cx="12192000" cy="443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ВХОД В ЛИЧНЫЙ КАБИНЕТ (для физических лиц)</a:t>
            </a:r>
            <a:endParaRPr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9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84351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Отображается выполненное начисление по текущей счет квитанции: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793" t="62522" r="48968" b="20547"/>
          <a:stretch/>
        </p:blipFill>
        <p:spPr>
          <a:xfrm>
            <a:off x="2906680" y="1226105"/>
            <a:ext cx="6328756" cy="13160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2766768" y="2015387"/>
            <a:ext cx="562465" cy="6930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0635" t="19347" r="46190" b="21394"/>
          <a:stretch/>
        </p:blipFill>
        <p:spPr>
          <a:xfrm>
            <a:off x="163483" y="3431205"/>
            <a:ext cx="3510741" cy="315827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/>
          <a:srcRect l="10873" t="19630" r="46587" b="13492"/>
          <a:stretch/>
        </p:blipFill>
        <p:spPr>
          <a:xfrm>
            <a:off x="3916611" y="3431205"/>
            <a:ext cx="3681219" cy="315827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l="10953" t="19489" r="46111" b="51728"/>
          <a:stretch/>
        </p:blipFill>
        <p:spPr>
          <a:xfrm>
            <a:off x="7772399" y="3431205"/>
            <a:ext cx="4205714" cy="19886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772399" y="5666807"/>
            <a:ext cx="42057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Просмотр и печать акта сверок за последние 6 месяцев по основным услугам, пене, установка и приобретение ПУ тепловой энергии.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5763007" y="2762143"/>
            <a:ext cx="636819" cy="484632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-48888" y="3768780"/>
            <a:ext cx="562465" cy="6930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4198923" y="3757965"/>
            <a:ext cx="562465" cy="6930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8786568" y="3924907"/>
            <a:ext cx="562465" cy="69301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63482" y="733274"/>
            <a:ext cx="2495547" cy="24622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Проблема:</a:t>
            </a:r>
            <a:r>
              <a:rPr 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Нет возможности предоставить информацию по расшифровке расчета платы по услугам тепловой энергии, так как для расчета платы используются данные лицевых счетов (площади, показания ИПУ и т.п.), что в свою очередь увеличивает объем информации. Кроме того, в соответствии с статьей 22 пункта 1 закона РК по защите персональных данных запрещается предоставлять информацию третьим лицам.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91650" y="781406"/>
            <a:ext cx="2586463" cy="229293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текущий момент запущено письмо о выполнении доработки по добавлению дополнительной информации о технических характеристиках по общедомовому прибору учета тепловой энергии: заводской номер, тип, дата последней поверки, дата установки, уведомление об истечении срока поверки ОПУ на элеваторном узле, указание вида начисления (по среднему, по фактическим показаниям).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772399" y="5569526"/>
            <a:ext cx="4205714" cy="986706"/>
          </a:xfrm>
          <a:prstGeom prst="roundRect">
            <a:avLst>
              <a:gd name="adj" fmla="val 107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bject 13"/>
          <p:cNvSpPr txBox="1">
            <a:spLocks noGrp="1"/>
          </p:cNvSpPr>
          <p:nvPr>
            <p:ph type="title"/>
          </p:nvPr>
        </p:nvSpPr>
        <p:spPr>
          <a:xfrm>
            <a:off x="0" y="93779"/>
            <a:ext cx="12192000" cy="443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ПРОСМОТР КВИТАНЦИИ (для физических лиц)</a:t>
            </a:r>
            <a:endParaRPr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9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0158" y="1019672"/>
            <a:ext cx="46074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Имеется возможность отправить заявку для передачи показаний по ИПУ, на технический осмотр, консультацию по имеющимся вопросам, изъятие ИПУ (замены, поверка, авария, замена пломбы, поломка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с прикреплением фото либо файла.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793" t="62522" r="48968" b="20547"/>
          <a:stretch/>
        </p:blipFill>
        <p:spPr>
          <a:xfrm>
            <a:off x="446114" y="895154"/>
            <a:ext cx="6328756" cy="13160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256670" y="2034821"/>
            <a:ext cx="562465" cy="693017"/>
          </a:xfrm>
          <a:prstGeom prst="rect">
            <a:avLst/>
          </a:prstGeom>
        </p:spPr>
      </p:pic>
      <p:sp>
        <p:nvSpPr>
          <p:cNvPr id="22" name="Стрелка вправо 21"/>
          <p:cNvSpPr/>
          <p:nvPr/>
        </p:nvSpPr>
        <p:spPr>
          <a:xfrm>
            <a:off x="5091184" y="4021760"/>
            <a:ext cx="528219" cy="484632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882938" y="911780"/>
            <a:ext cx="312178" cy="131603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5317" t="17230" r="70159" b="46508"/>
          <a:stretch/>
        </p:blipFill>
        <p:spPr>
          <a:xfrm>
            <a:off x="446114" y="2933688"/>
            <a:ext cx="4484915" cy="373017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419612" y="5907537"/>
            <a:ext cx="562465" cy="693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5952" t="39665" r="54365" b="28730"/>
          <a:stretch/>
        </p:blipFill>
        <p:spPr>
          <a:xfrm>
            <a:off x="5769033" y="2933688"/>
            <a:ext cx="6134792" cy="266077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Стрелка вправо 29"/>
          <p:cNvSpPr/>
          <p:nvPr/>
        </p:nvSpPr>
        <p:spPr>
          <a:xfrm rot="5400000">
            <a:off x="2571431" y="2334965"/>
            <a:ext cx="489204" cy="484632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11258471" y="3199040"/>
            <a:ext cx="562465" cy="6930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8185456" y="4838140"/>
            <a:ext cx="562465" cy="6930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983">
            <a:off x="5583571" y="5136458"/>
            <a:ext cx="562465" cy="693017"/>
          </a:xfrm>
          <a:prstGeom prst="rect">
            <a:avLst/>
          </a:prstGeom>
        </p:spPr>
      </p:pic>
      <p:sp>
        <p:nvSpPr>
          <p:cNvPr id="17" name="object 13"/>
          <p:cNvSpPr txBox="1">
            <a:spLocks noGrp="1"/>
          </p:cNvSpPr>
          <p:nvPr>
            <p:ph type="title"/>
          </p:nvPr>
        </p:nvSpPr>
        <p:spPr>
          <a:xfrm>
            <a:off x="0" y="93779"/>
            <a:ext cx="12192000" cy="443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ПРИЕМ ЗАЯВОК (для физических лиц)</a:t>
            </a:r>
            <a:endParaRPr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90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8553</TotalTime>
  <Words>398</Words>
  <Application>Microsoft Office PowerPoint</Application>
  <PresentationFormat>Широкоэкранный</PresentationFormat>
  <Paragraphs>30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Тема Office</vt:lpstr>
      <vt:lpstr>РЕГИСТРАЦИЯ (для физических лиц)</vt:lpstr>
      <vt:lpstr>ВХОД В ЛИЧНЫЙ КАБИНЕТ (для физических лиц)</vt:lpstr>
      <vt:lpstr>ПРОСМОТР КВИТАНЦИИ (для физических лиц)</vt:lpstr>
      <vt:lpstr>ПРИЕМ ЗАЯВОК (для физических лиц)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Алия Акатаева</dc:creator>
  <cp:lastModifiedBy>DCI</cp:lastModifiedBy>
  <cp:revision>1427</cp:revision>
  <cp:lastPrinted>2020-05-22T09:37:08Z</cp:lastPrinted>
  <dcterms:created xsi:type="dcterms:W3CDTF">2019-08-22T10:14:06Z</dcterms:created>
  <dcterms:modified xsi:type="dcterms:W3CDTF">2021-02-24T16:43:54Z</dcterms:modified>
</cp:coreProperties>
</file>