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8" r:id="rId3"/>
    <p:sldId id="290" r:id="rId4"/>
    <p:sldId id="272" r:id="rId5"/>
    <p:sldId id="271" r:id="rId6"/>
    <p:sldId id="270" r:id="rId7"/>
    <p:sldId id="259" r:id="rId8"/>
    <p:sldId id="260" r:id="rId9"/>
    <p:sldId id="281" r:id="rId10"/>
    <p:sldId id="294" r:id="rId11"/>
    <p:sldId id="293" r:id="rId12"/>
    <p:sldId id="292" r:id="rId13"/>
    <p:sldId id="295" r:id="rId14"/>
    <p:sldId id="297" r:id="rId15"/>
    <p:sldId id="303" r:id="rId16"/>
    <p:sldId id="301" r:id="rId17"/>
    <p:sldId id="302" r:id="rId18"/>
    <p:sldId id="269" r:id="rId19"/>
    <p:sldId id="262" r:id="rId20"/>
    <p:sldId id="304" r:id="rId21"/>
    <p:sldId id="264" r:id="rId22"/>
    <p:sldId id="266" r:id="rId23"/>
    <p:sldId id="263" r:id="rId24"/>
    <p:sldId id="315" r:id="rId25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284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67A00-CE01-476E-947F-A711CF5175BF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9140"/>
            <a:ext cx="5438775" cy="3909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259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259"/>
            <a:ext cx="29464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1978D-9A5B-421D-8D1B-3F6CA59AC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2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1AFCE9-0C6C-43F5-AAF8-A3E1E7BE75F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32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3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5" indent="0" algn="ctr">
              <a:buNone/>
              <a:defRPr sz="1600"/>
            </a:lvl4pPr>
            <a:lvl5pPr marL="1828766" indent="0" algn="ctr">
              <a:buNone/>
              <a:defRPr sz="1600"/>
            </a:lvl5pPr>
            <a:lvl6pPr marL="2285958" indent="0" algn="ctr">
              <a:buNone/>
              <a:defRPr sz="1600"/>
            </a:lvl6pPr>
            <a:lvl7pPr marL="2743149" indent="0" algn="ctr">
              <a:buNone/>
              <a:defRPr sz="1600"/>
            </a:lvl7pPr>
            <a:lvl8pPr marL="3200341" indent="0" algn="ctr">
              <a:buNone/>
              <a:defRPr sz="1600"/>
            </a:lvl8pPr>
            <a:lvl9pPr marL="365753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6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5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6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54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532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5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52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26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0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00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304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20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00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0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8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3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5" indent="0">
              <a:buNone/>
              <a:defRPr sz="1600" b="1"/>
            </a:lvl4pPr>
            <a:lvl5pPr marL="1828766" indent="0">
              <a:buNone/>
              <a:defRPr sz="1600" b="1"/>
            </a:lvl5pPr>
            <a:lvl6pPr marL="2285958" indent="0">
              <a:buNone/>
              <a:defRPr sz="1600" b="1"/>
            </a:lvl6pPr>
            <a:lvl7pPr marL="2743149" indent="0">
              <a:buNone/>
              <a:defRPr sz="1600" b="1"/>
            </a:lvl7pPr>
            <a:lvl8pPr marL="3200341" indent="0">
              <a:buNone/>
              <a:defRPr sz="1600" b="1"/>
            </a:lvl8pPr>
            <a:lvl9pPr marL="365753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3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5" indent="0">
              <a:buNone/>
              <a:defRPr sz="1600" b="1"/>
            </a:lvl4pPr>
            <a:lvl5pPr marL="1828766" indent="0">
              <a:buNone/>
              <a:defRPr sz="1600" b="1"/>
            </a:lvl5pPr>
            <a:lvl6pPr marL="2285958" indent="0">
              <a:buNone/>
              <a:defRPr sz="1600" b="1"/>
            </a:lvl6pPr>
            <a:lvl7pPr marL="2743149" indent="0">
              <a:buNone/>
              <a:defRPr sz="1600" b="1"/>
            </a:lvl7pPr>
            <a:lvl8pPr marL="3200341" indent="0">
              <a:buNone/>
              <a:defRPr sz="1600" b="1"/>
            </a:lvl8pPr>
            <a:lvl9pPr marL="365753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22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4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0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3" indent="0">
              <a:buNone/>
              <a:defRPr sz="1400"/>
            </a:lvl2pPr>
            <a:lvl3pPr marL="914382" indent="0">
              <a:buNone/>
              <a:defRPr sz="1200"/>
            </a:lvl3pPr>
            <a:lvl4pPr marL="1371575" indent="0">
              <a:buNone/>
              <a:defRPr sz="1000"/>
            </a:lvl4pPr>
            <a:lvl5pPr marL="1828766" indent="0">
              <a:buNone/>
              <a:defRPr sz="1000"/>
            </a:lvl5pPr>
            <a:lvl6pPr marL="2285958" indent="0">
              <a:buNone/>
              <a:defRPr sz="1000"/>
            </a:lvl6pPr>
            <a:lvl7pPr marL="2743149" indent="0">
              <a:buNone/>
              <a:defRPr sz="1000"/>
            </a:lvl7pPr>
            <a:lvl8pPr marL="3200341" indent="0">
              <a:buNone/>
              <a:defRPr sz="1000"/>
            </a:lvl8pPr>
            <a:lvl9pPr marL="365753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1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3" indent="0">
              <a:buNone/>
              <a:defRPr sz="2800"/>
            </a:lvl2pPr>
            <a:lvl3pPr marL="914382" indent="0">
              <a:buNone/>
              <a:defRPr sz="2400"/>
            </a:lvl3pPr>
            <a:lvl4pPr marL="1371575" indent="0">
              <a:buNone/>
              <a:defRPr sz="2000"/>
            </a:lvl4pPr>
            <a:lvl5pPr marL="1828766" indent="0">
              <a:buNone/>
              <a:defRPr sz="2000"/>
            </a:lvl5pPr>
            <a:lvl6pPr marL="2285958" indent="0">
              <a:buNone/>
              <a:defRPr sz="2000"/>
            </a:lvl6pPr>
            <a:lvl7pPr marL="2743149" indent="0">
              <a:buNone/>
              <a:defRPr sz="2000"/>
            </a:lvl7pPr>
            <a:lvl8pPr marL="3200341" indent="0">
              <a:buNone/>
              <a:defRPr sz="2000"/>
            </a:lvl8pPr>
            <a:lvl9pPr marL="3657533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3" indent="0">
              <a:buNone/>
              <a:defRPr sz="1400"/>
            </a:lvl2pPr>
            <a:lvl3pPr marL="914382" indent="0">
              <a:buNone/>
              <a:defRPr sz="1200"/>
            </a:lvl3pPr>
            <a:lvl4pPr marL="1371575" indent="0">
              <a:buNone/>
              <a:defRPr sz="1000"/>
            </a:lvl4pPr>
            <a:lvl5pPr marL="1828766" indent="0">
              <a:buNone/>
              <a:defRPr sz="1000"/>
            </a:lvl5pPr>
            <a:lvl6pPr marL="2285958" indent="0">
              <a:buNone/>
              <a:defRPr sz="1000"/>
            </a:lvl6pPr>
            <a:lvl7pPr marL="2743149" indent="0">
              <a:buNone/>
              <a:defRPr sz="1000"/>
            </a:lvl7pPr>
            <a:lvl8pPr marL="3200341" indent="0">
              <a:buNone/>
              <a:defRPr sz="1000"/>
            </a:lvl8pPr>
            <a:lvl9pPr marL="365753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5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885F1919-C178-4E2A-94EB-FF471096122B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29/04/2024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9523" fontAlgn="base">
              <a:spcBef>
                <a:spcPct val="0"/>
              </a:spcBef>
              <a:spcAft>
                <a:spcPct val="0"/>
              </a:spcAft>
              <a:defRPr/>
            </a:pPr>
            <a:fld id="{DF8D13F8-2068-4EB9-9755-285ED85621C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82952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7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9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1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2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6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7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8" indent="-228596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8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9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0002D-8DF8-45FC-9C4A-88D4A273BA3A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BF5FD-3243-40A7-B0FD-81C411591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slide" Target="slide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1" y="1384066"/>
            <a:ext cx="4312296" cy="438808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626747" y="2456244"/>
            <a:ext cx="45351" cy="126404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381251" y="3720292"/>
            <a:ext cx="291788" cy="5379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96084" y="4375003"/>
            <a:ext cx="310823" cy="2314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520933" y="4606468"/>
            <a:ext cx="85973" cy="6196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520933" y="5215828"/>
            <a:ext cx="383364" cy="333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067599" y="419441"/>
            <a:ext cx="5994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от УТ-5Т-8 до ТК-5Б-19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2357165" y="2461298"/>
            <a:ext cx="274264" cy="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357165" y="2287420"/>
            <a:ext cx="0" cy="16882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357165" y="2160945"/>
            <a:ext cx="58543" cy="12647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926181" y="5215830"/>
            <a:ext cx="337639" cy="76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 rot="5203422">
            <a:off x="2125838" y="2967673"/>
            <a:ext cx="1372492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sz="13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Бродского</a:t>
            </a:r>
            <a:endParaRPr lang="ru-RU" sz="1333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7975084">
            <a:off x="1724453" y="3845390"/>
            <a:ext cx="1143262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sz="10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Бродского</a:t>
            </a:r>
            <a:endParaRPr lang="ru-RU" sz="1067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2904297" y="5215829"/>
            <a:ext cx="38140" cy="40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813738" y="1384066"/>
            <a:ext cx="6169540" cy="3419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Бродского от ул. Казакова до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пр. Рыскулова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300/500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2 442,5м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940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1502,5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1990г.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Астанаинжкомстрой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Гражданпроект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ЗИ»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«Мегалиты Алматы»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потребителей – 73 в том числе: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44,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ЧЖД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81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V="1">
            <a:off x="2296084" y="4258197"/>
            <a:ext cx="85167" cy="1168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1903401" y="6453278"/>
            <a:ext cx="392683" cy="257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296084" y="5713278"/>
            <a:ext cx="1926167" cy="88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2023г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2024г.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903401" y="6046877"/>
            <a:ext cx="39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07671" y="882807"/>
            <a:ext cx="990164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1009317" y="125535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7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526" y="125535"/>
            <a:ext cx="919806" cy="828724"/>
          </a:xfrm>
          <a:prstGeom prst="rect">
            <a:avLst/>
          </a:prstGeom>
          <a:noFill/>
        </p:spPr>
      </p:pic>
      <p:sp>
        <p:nvSpPr>
          <p:cNvPr id="27" name="Овал 26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2992167" y="625574"/>
            <a:ext cx="609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от ТК-8-26 до ТК-8-26/10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45081" y="1446235"/>
            <a:ext cx="5913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территории западнее 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Саина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севернее ул.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Шаляпина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386,5 м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м, 2024г.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656,5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 – 195 в том числе: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– 160, детский  сад –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школа – 5,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здравоохранения – 1, прочее – 26.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SHEBERBUILD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Гражданпроект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ЗИ»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«КЦУП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35" y="1580459"/>
            <a:ext cx="4712616" cy="5060119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3181350" y="5045869"/>
            <a:ext cx="2381" cy="18097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1112184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9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10" name="Овал 9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8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96785" y="1476927"/>
            <a:ext cx="3668505" cy="32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endParaRPr lang="ru-RU" sz="95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endParaRPr lang="ru-RU" sz="557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1619203" y="482320"/>
            <a:ext cx="9717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тепломагистрали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ТМ 18 "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Айнабулак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от НС-18 до НС-19 до ТК 18-51,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реконструкцией НС-17, 19</a:t>
            </a:r>
          </a:p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68108" y="3728271"/>
            <a:ext cx="5138488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ts val="1357"/>
              </a:lnSpc>
              <a:spcBef>
                <a:spcPct val="0"/>
              </a:spcBef>
              <a:spcAft>
                <a:spcPct val="0"/>
              </a:spcAft>
              <a:buClr>
                <a:srgbClr val="1F4E79"/>
              </a:buClr>
            </a:pPr>
            <a:r>
              <a:rPr lang="ru-RU" sz="127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82446" y="1478320"/>
            <a:ext cx="615469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Айнабулак-2 по 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Мукатаева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переходом на ул.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Павлодарскую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50/250/300/400/500/600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 м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2022г.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1 730 м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2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2024г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2 135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1981г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 – 841 в том числе: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- 344; школа - 11; объекты здравоохранения - 3; прочие – 483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«САПА КУРЫЛЫС 2007»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Engineering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«Казахский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Сантехпроект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2022-2024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09" y="1476927"/>
            <a:ext cx="3974937" cy="498086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0" y="1164436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5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0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401" y="159086"/>
            <a:ext cx="1002645" cy="903360"/>
          </a:xfrm>
          <a:prstGeom prst="rect">
            <a:avLst/>
          </a:prstGeom>
          <a:noFill/>
        </p:spPr>
      </p:pic>
      <p:sp>
        <p:nvSpPr>
          <p:cNvPr id="11" name="Овал 10">
            <a:hlinkClick r:id="rId7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353304" y="517699"/>
            <a:ext cx="9393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ТМ 1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 1-6 по ул.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Ходжанова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ЦТРП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1" y="1486257"/>
            <a:ext cx="4647049" cy="450737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394394" y="2531445"/>
            <a:ext cx="1628567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394394" y="5862988"/>
            <a:ext cx="16330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4022960" y="3054040"/>
            <a:ext cx="0" cy="28089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022960" y="3054040"/>
            <a:ext cx="19597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288799" y="3184689"/>
            <a:ext cx="65324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933022" y="1878203"/>
            <a:ext cx="9021" cy="130648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933022" y="1878202"/>
            <a:ext cx="6532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05929" y="3054041"/>
            <a:ext cx="80600" cy="13064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586266" y="1321209"/>
            <a:ext cx="57094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улиц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Ескараева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Радостовца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Розыбакиева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Ходжанова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Радостовца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ЦТРП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ЮРК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200/800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1 097,5м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435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662,5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потребителей – 60 в том числе: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– 19,  детский сад – 2,  прочее – 39.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«АСКАДИ»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Ж-Строй Эксперт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«Алматы сапа инжиниринг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1887080" y="6638979"/>
            <a:ext cx="392683" cy="257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279763" y="5927745"/>
            <a:ext cx="1926167" cy="88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2023г.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2024г.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887080" y="6232578"/>
            <a:ext cx="39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4018453" y="2531444"/>
            <a:ext cx="4508" cy="5225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17723" y="5862988"/>
            <a:ext cx="157667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817723" y="5668537"/>
            <a:ext cx="0" cy="19445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0" y="1190561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3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99835" cy="900828"/>
          </a:xfrm>
          <a:prstGeom prst="rect">
            <a:avLst/>
          </a:prstGeom>
          <a:noFill/>
        </p:spPr>
      </p:pic>
      <p:sp>
        <p:nvSpPr>
          <p:cNvPr id="35" name="Овал 34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9086" y="434043"/>
            <a:ext cx="10493827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от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ТК3-12 до насосной станции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4015" y="1281884"/>
            <a:ext cx="5448127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севернее пр. Аль-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Ботанческому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саду до НС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КазНУ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Протяженность: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 – 1 052м</a:t>
            </a:r>
          </a:p>
          <a:p>
            <a:pPr lvl="0">
              <a:lnSpc>
                <a:spcPct val="150000"/>
              </a:lnSpc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1985 г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59, ЧЖД – 11, прочие - 22.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Алматыинжстрой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Институт"КазНИПИЭнергопром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Engineering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Заказчик: 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105122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3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26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28" name="Овал 27">
            <a:hlinkClick r:id="rId5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20" y="1235162"/>
            <a:ext cx="6186055" cy="478920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972050" y="1780806"/>
            <a:ext cx="0" cy="3719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514850" y="1757127"/>
            <a:ext cx="457200" cy="236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3695700" y="2697498"/>
            <a:ext cx="1362075" cy="129142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4743450" y="2152739"/>
            <a:ext cx="228600" cy="1642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43450" y="2325565"/>
            <a:ext cx="314325" cy="3719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304007" y="3553932"/>
            <a:ext cx="183657" cy="14841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87664" y="3553932"/>
            <a:ext cx="208036" cy="4349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2247900" y="3756303"/>
            <a:ext cx="1091910" cy="4940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04007" y="3702343"/>
            <a:ext cx="35803" cy="539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1629835" y="3876583"/>
            <a:ext cx="364682" cy="414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226738" y="4140083"/>
            <a:ext cx="21162" cy="1330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960485" y="4140083"/>
            <a:ext cx="276836" cy="546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950128" y="4095565"/>
            <a:ext cx="20715" cy="991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939772" y="4077571"/>
            <a:ext cx="72202" cy="151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1987026" y="3877744"/>
            <a:ext cx="24948" cy="2074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1629835" y="3918012"/>
            <a:ext cx="15573" cy="3876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4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104480" y="294427"/>
            <a:ext cx="9812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ТМ-5 от ТК-5-20 до э/узлов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МЖД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ул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Туркебаева</a:t>
            </a:r>
            <a:r>
              <a:rPr lang="ru-RU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Тургут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Озала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04343" y="1156911"/>
            <a:ext cx="52419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Туркебаева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-Кавказская-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Дуйсенова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Тургут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Озала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kk-K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50/70/80/150/200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 – 803м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1982 год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МЖД – 8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«АТТМ групп»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«Саулет-16»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021062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3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5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27" name="Овал 26">
            <a:hlinkClick r:id="rId5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/>
          <a:stretch/>
        </p:blipFill>
        <p:spPr>
          <a:xfrm>
            <a:off x="282823" y="1156911"/>
            <a:ext cx="6528705" cy="519764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 rot="5400000">
            <a:off x="4520829" y="2923245"/>
            <a:ext cx="11208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Тургут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Озала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337667" y="2179108"/>
            <a:ext cx="5300" cy="5115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3315138" y="2689317"/>
            <a:ext cx="245165" cy="1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3517896" y="2689317"/>
            <a:ext cx="14578" cy="23681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3293935" y="5030976"/>
            <a:ext cx="245165" cy="1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23754" y="5030976"/>
            <a:ext cx="0" cy="341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325080" y="4715574"/>
            <a:ext cx="0" cy="341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323754" y="3755732"/>
            <a:ext cx="384973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00116" y="3730938"/>
            <a:ext cx="8611" cy="2531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683883" y="3984054"/>
            <a:ext cx="12016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880885" y="3953574"/>
            <a:ext cx="0" cy="341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3516240" y="3378429"/>
            <a:ext cx="12016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3516239" y="2697267"/>
            <a:ext cx="12016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13694" y="2127196"/>
            <a:ext cx="2319" cy="5621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991165" y="2147304"/>
            <a:ext cx="626327" cy="5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5400000">
            <a:off x="2286129" y="3746439"/>
            <a:ext cx="10374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Туркебаева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0303" y="5256641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Дуйсенова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2008" y="1759120"/>
            <a:ext cx="10134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Кавказская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9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62498" y="399460"/>
            <a:ext cx="5403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насосной  РКО-2, в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мкр.Мирас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52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50574" y="1267691"/>
            <a:ext cx="53333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улицы: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Мирас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52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1991 год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21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 Intel Group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«Казахский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Сантехпроект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Актаустройэксперт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1086059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3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4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15" name="Овал 14">
            <a:hlinkClick r:id="rId5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4" y="1267691"/>
            <a:ext cx="5910349" cy="443276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2410691" y="2685011"/>
            <a:ext cx="166255" cy="14962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5451" y="2834640"/>
            <a:ext cx="1021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НС РКО-2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4823202">
            <a:off x="4336840" y="2410965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Ул. Садыкова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855773"/>
            <a:ext cx="5506956" cy="5736413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2190307" y="1574913"/>
            <a:ext cx="23348" cy="2720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1163782" y="4251806"/>
            <a:ext cx="1026525" cy="29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2190309" y="4280769"/>
            <a:ext cx="1421109" cy="14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3611418" y="4266591"/>
            <a:ext cx="70812" cy="13552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3682230" y="5591080"/>
            <a:ext cx="255540" cy="6588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290742" y="140283"/>
            <a:ext cx="10165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от ЦТРП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ЮРК до ТК 2-3В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Байкадамова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 ТК2-7А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 ул. </a:t>
            </a:r>
            <a:r>
              <a:rPr lang="ru-RU" b="1" noProof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Радостовца</a:t>
            </a:r>
            <a:r>
              <a:rPr lang="ru-RU" b="1" noProof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ТК-2-6 до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ТК-2-6-2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61822" y="833166"/>
            <a:ext cx="578038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Байкадамова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Розыбакиева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ЦТРП ЮРК, по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Радостовца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Утепова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Байкадамова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250/400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756м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1984 год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МЖД – 97, ЧЖД – 12,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– 4, больница – 2, прочие – 27. 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«НКО»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Нурай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Сервис»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97763" y="3011592"/>
            <a:ext cx="1132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Розыбакиева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418" y="1363785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Утепова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0077" y="4041333"/>
            <a:ext cx="1143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Байкадамова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50844" y="731520"/>
            <a:ext cx="10021956" cy="419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9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693" y="83417"/>
            <a:ext cx="832151" cy="749749"/>
          </a:xfrm>
          <a:prstGeom prst="rect">
            <a:avLst/>
          </a:prstGeom>
          <a:noFill/>
        </p:spPr>
      </p:pic>
      <p:sp>
        <p:nvSpPr>
          <p:cNvPr id="20" name="Овал 19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367504" y="330823"/>
            <a:ext cx="8306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от ТК-13-9 до ТК-13-9/1 до ж.ж.№43 мкр.5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70172" y="1448635"/>
            <a:ext cx="64746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в квадрате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Абая-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Алтынсарина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Куанышбаева-Утеген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батыра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kk-K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50/70/80/100/125/150/200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1 306м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1982 год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повреждений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11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МЖД – 11, школа – 1, детский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– 1, прочие – 2.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Спецкоммунстрой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КБ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«Саулет-16»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-1" y="1059933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3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4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401" y="159086"/>
            <a:ext cx="926336" cy="834608"/>
          </a:xfrm>
          <a:prstGeom prst="rect">
            <a:avLst/>
          </a:prstGeom>
          <a:noFill/>
        </p:spPr>
      </p:pic>
      <p:sp>
        <p:nvSpPr>
          <p:cNvPr id="31" name="Овал 30">
            <a:hlinkClick r:id="rId5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9" t="11663" r="11210" b="4739"/>
          <a:stretch/>
        </p:blipFill>
        <p:spPr>
          <a:xfrm>
            <a:off x="784275" y="1444623"/>
            <a:ext cx="4468483" cy="4554747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992485" y="1801228"/>
            <a:ext cx="10480" cy="144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992485" y="1912534"/>
            <a:ext cx="118083" cy="34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025285" y="3905577"/>
            <a:ext cx="124059" cy="34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099141" y="3536410"/>
            <a:ext cx="162557" cy="53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122576" y="3509037"/>
            <a:ext cx="0" cy="15521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875463" y="5071795"/>
            <a:ext cx="1212136" cy="35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899646" y="5071795"/>
            <a:ext cx="2659" cy="182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875463" y="5268266"/>
            <a:ext cx="97277" cy="17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445868" y="5061161"/>
            <a:ext cx="28201" cy="2748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871699" y="4468043"/>
            <a:ext cx="0" cy="5931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07740" y="5478562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  <a:r>
              <a:rPr kumimoji="0" lang="kk-KZ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Алтынсарина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828164" y="4363962"/>
            <a:ext cx="185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ул.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Куанышбаева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998979" y="4478677"/>
            <a:ext cx="0" cy="5931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728970" y="4622420"/>
            <a:ext cx="1427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991042" y="4677161"/>
            <a:ext cx="1427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144885" y="4965491"/>
            <a:ext cx="1319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247324" y="4878868"/>
            <a:ext cx="2532" cy="866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225598" y="4893003"/>
            <a:ext cx="1427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2620" y="4752250"/>
            <a:ext cx="47434" cy="172796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1997320" y="4704158"/>
            <a:ext cx="1427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2254018" y="3509037"/>
            <a:ext cx="10772" cy="7304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2243981" y="4124105"/>
            <a:ext cx="237550" cy="93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459968" y="4014069"/>
            <a:ext cx="31599" cy="1230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470749" y="4035865"/>
            <a:ext cx="185024" cy="15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2628094" y="4024703"/>
            <a:ext cx="677" cy="1230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096049" y="3316110"/>
            <a:ext cx="29039" cy="218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1871037" y="3324029"/>
            <a:ext cx="251539" cy="303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837696" y="3169087"/>
            <a:ext cx="29039" cy="2187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1799812" y="3034828"/>
            <a:ext cx="340237" cy="1355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2122576" y="3055423"/>
            <a:ext cx="17474" cy="1686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127201" y="3035976"/>
            <a:ext cx="545205" cy="828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2645644" y="3089132"/>
            <a:ext cx="9090" cy="640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650189" y="3698389"/>
            <a:ext cx="125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2122576" y="2903557"/>
            <a:ext cx="103022" cy="138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2198146" y="2838398"/>
            <a:ext cx="365115" cy="719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2532622" y="2702111"/>
            <a:ext cx="15741" cy="155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662881" y="2718604"/>
            <a:ext cx="559354" cy="1821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1623626" y="2351413"/>
            <a:ext cx="62841" cy="3739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1758098" y="2498071"/>
            <a:ext cx="267187" cy="84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002965" y="2479816"/>
            <a:ext cx="0" cy="1372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647435" y="2634320"/>
            <a:ext cx="152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1765301" y="2520147"/>
            <a:ext cx="20250" cy="142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1623626" y="2348629"/>
            <a:ext cx="486942" cy="244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2087314" y="1926154"/>
            <a:ext cx="0" cy="4469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1966948" y="5285557"/>
            <a:ext cx="25537" cy="1567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546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14439" y="128580"/>
            <a:ext cx="10469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РТК 34с-11 до тепловых пунктов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Кокмайса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д.27-45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4987" y="1611171"/>
            <a:ext cx="585775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Кокмайса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40/50/70/80/100/125/150/250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на 2024 год –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092м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1973 год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21, школа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прочие – 4.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«САПА ҚҰРЫЛЫС 2007»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Redline Pro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Актаустройэксперт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368" t="13470" r="6774" b="5365"/>
          <a:stretch/>
        </p:blipFill>
        <p:spPr>
          <a:xfrm>
            <a:off x="1397479" y="1690776"/>
            <a:ext cx="4416725" cy="457200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flipH="1">
            <a:off x="3059723" y="1872736"/>
            <a:ext cx="34340" cy="2524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059349" y="2125226"/>
            <a:ext cx="236510" cy="11002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177604" y="3225521"/>
            <a:ext cx="118255" cy="351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190094" y="3243105"/>
            <a:ext cx="46637" cy="128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3035252" y="3346938"/>
            <a:ext cx="211527" cy="485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040075" y="3371221"/>
            <a:ext cx="451727" cy="20247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491802" y="5395965"/>
            <a:ext cx="1155561" cy="547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3211610" y="3225520"/>
            <a:ext cx="757489" cy="1268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754604" y="3260690"/>
            <a:ext cx="80063" cy="4170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3564075" y="3660112"/>
            <a:ext cx="289688" cy="527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341266" y="2657789"/>
            <a:ext cx="823907" cy="607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2504364" y="3164800"/>
            <a:ext cx="697199" cy="92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2504364" y="2922791"/>
            <a:ext cx="2640" cy="2570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2105130" y="2833592"/>
            <a:ext cx="412829" cy="806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2095083" y="2814614"/>
            <a:ext cx="23287" cy="144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2905643" y="3395505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947284" y="3578378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3060486" y="3818793"/>
            <a:ext cx="1084459" cy="1741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3165174" y="4265095"/>
            <a:ext cx="743635" cy="1442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 flipV="1">
            <a:off x="3894117" y="4235234"/>
            <a:ext cx="122864" cy="6784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3939915" y="4311442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3963375" y="4590520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3990178" y="4887865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3224737" y="4589369"/>
            <a:ext cx="446698" cy="878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3661791" y="4476395"/>
            <a:ext cx="47128" cy="2210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3295859" y="4938189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3355733" y="5114611"/>
            <a:ext cx="829405" cy="1494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 flipV="1">
            <a:off x="3747727" y="5077070"/>
            <a:ext cx="47128" cy="2210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4054982" y="5140960"/>
            <a:ext cx="89963" cy="370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 flipV="1">
            <a:off x="4114565" y="5465057"/>
            <a:ext cx="593561" cy="2363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4077911" y="5320535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4405072" y="5511213"/>
            <a:ext cx="64804" cy="71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H="1">
            <a:off x="4437474" y="5893843"/>
            <a:ext cx="64804" cy="71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>
            <a:off x="4207520" y="5770532"/>
            <a:ext cx="64804" cy="71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3952177" y="5660243"/>
            <a:ext cx="64804" cy="71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>
            <a:off x="3570313" y="5495064"/>
            <a:ext cx="64804" cy="71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>
            <a:off x="3426998" y="5409204"/>
            <a:ext cx="64804" cy="719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 flipV="1">
            <a:off x="4117058" y="3794929"/>
            <a:ext cx="320416" cy="14759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4422236" y="5258323"/>
            <a:ext cx="576397" cy="2888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4907490" y="5529197"/>
            <a:ext cx="93165" cy="2137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 flipV="1">
            <a:off x="4915426" y="5723895"/>
            <a:ext cx="129719" cy="82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4170764" y="4072056"/>
            <a:ext cx="129609" cy="257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4269371" y="4395684"/>
            <a:ext cx="503838" cy="903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 flipV="1">
            <a:off x="4463357" y="4247696"/>
            <a:ext cx="70708" cy="3537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 flipV="1">
            <a:off x="4746831" y="4400187"/>
            <a:ext cx="298314" cy="8978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853440" y="842420"/>
            <a:ext cx="104764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1119012" y="164525"/>
            <a:ext cx="930168" cy="68333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57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693" y="92671"/>
            <a:ext cx="832151" cy="749749"/>
          </a:xfrm>
          <a:prstGeom prst="rect">
            <a:avLst/>
          </a:prstGeom>
          <a:noFill/>
        </p:spPr>
      </p:pic>
      <p:sp>
        <p:nvSpPr>
          <p:cNvPr id="59" name="Овал 58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916997" y="223486"/>
            <a:ext cx="8172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ТК 4-2 до НС "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Алмагуль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-Южный"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30363" y="783578"/>
            <a:ext cx="580646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Ходжанова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Жарокова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-Дунаевского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300/400/600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864м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1976 год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153, ЧЖД – 7, Детский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 объекты здравоохранения – 2, прочие – 15.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«НКО»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-ЛТД»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 Engineering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99" y="783578"/>
            <a:ext cx="4851078" cy="580093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2751198" y="1516719"/>
            <a:ext cx="1773762" cy="29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524960" y="1516719"/>
            <a:ext cx="0" cy="34210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554843" y="4937760"/>
            <a:ext cx="1970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554842" y="4937760"/>
            <a:ext cx="1" cy="7962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2526267" y="5732601"/>
            <a:ext cx="251115" cy="9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2741529" y="5732601"/>
            <a:ext cx="9669" cy="2522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2741529" y="5981701"/>
            <a:ext cx="104507" cy="31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25100" y="1299454"/>
            <a:ext cx="10534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у</a:t>
            </a:r>
            <a:r>
              <a:rPr lang="ru-RU" sz="1050" dirty="0" smtClean="0"/>
              <a:t>л. </a:t>
            </a:r>
            <a:r>
              <a:rPr lang="ru-RU" sz="1050" dirty="0" err="1" smtClean="0"/>
              <a:t>Ходжанова</a:t>
            </a:r>
            <a:r>
              <a:rPr lang="ru-RU" sz="1050" dirty="0" smtClean="0"/>
              <a:t> </a:t>
            </a:r>
            <a:endParaRPr lang="ru-RU" sz="1050" dirty="0"/>
          </a:p>
        </p:txBody>
      </p:sp>
      <p:sp>
        <p:nvSpPr>
          <p:cNvPr id="41" name="TextBox 40"/>
          <p:cNvSpPr txBox="1"/>
          <p:nvPr/>
        </p:nvSpPr>
        <p:spPr>
          <a:xfrm>
            <a:off x="3000405" y="4925897"/>
            <a:ext cx="1132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у</a:t>
            </a:r>
            <a:r>
              <a:rPr lang="ru-RU" sz="1050" dirty="0" smtClean="0"/>
              <a:t>л. Дунаевского </a:t>
            </a:r>
            <a:endParaRPr lang="ru-RU" sz="1050" dirty="0"/>
          </a:p>
        </p:txBody>
      </p:sp>
      <p:sp>
        <p:nvSpPr>
          <p:cNvPr id="42" name="TextBox 41"/>
          <p:cNvSpPr txBox="1"/>
          <p:nvPr/>
        </p:nvSpPr>
        <p:spPr>
          <a:xfrm rot="5400000">
            <a:off x="4163652" y="3380253"/>
            <a:ext cx="9829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у</a:t>
            </a:r>
            <a:r>
              <a:rPr lang="ru-RU" sz="1050" dirty="0" smtClean="0"/>
              <a:t>л. </a:t>
            </a:r>
            <a:r>
              <a:rPr lang="ru-RU" sz="1050" dirty="0" err="1" smtClean="0"/>
              <a:t>Жарокова</a:t>
            </a:r>
            <a:r>
              <a:rPr lang="ru-RU" sz="1050" dirty="0" smtClean="0"/>
              <a:t> </a:t>
            </a:r>
            <a:endParaRPr lang="ru-RU" sz="105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71154" y="667493"/>
            <a:ext cx="990164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8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009" y="159086"/>
            <a:ext cx="919806" cy="828724"/>
          </a:xfrm>
          <a:prstGeom prst="rect">
            <a:avLst/>
          </a:prstGeom>
          <a:noFill/>
        </p:spPr>
      </p:pic>
      <p:sp>
        <p:nvSpPr>
          <p:cNvPr id="22" name="Овал 21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5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1" y="1402081"/>
            <a:ext cx="6012005" cy="485613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5" name="TextBox 4"/>
          <p:cNvSpPr txBox="1"/>
          <p:nvPr/>
        </p:nvSpPr>
        <p:spPr>
          <a:xfrm rot="5400000">
            <a:off x="3006860" y="2525488"/>
            <a:ext cx="8226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Достык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1709198" y="2764975"/>
            <a:ext cx="901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Ул. Пушкина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167736" y="3281149"/>
            <a:ext cx="2979" cy="2084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2159802" y="3428255"/>
            <a:ext cx="2346671" cy="416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528085" y="506901"/>
            <a:ext cx="7371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от ТМ3КВ от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ТК3-40/2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 ТК3КВ-3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31861" y="1313302"/>
            <a:ext cx="554275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Курмангазы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ул. Пушкина до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Зенкова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kk-K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305 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1986 год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МЖД – 5, прочие – 4. 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ХамирСтройМонтаж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«Сәулет-16»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1029" y="5490235"/>
            <a:ext cx="6687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Абая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320" y="3365706"/>
            <a:ext cx="1069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Курмангазы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1094767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6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17" name="Овал 16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007611" y="243378"/>
            <a:ext cx="1072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кот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от до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Нурсая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МЖД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Бекмаханова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2/6, 2/7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62891" y="1484960"/>
            <a:ext cx="578398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Нижняя пятилетка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40/50/70/80/100/125/150/250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1 203м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1983 год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22, Детский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– 1, школа – 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«САПА ҚҰРЫЛЫС 2007»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Redline Pro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Нурай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Сервис»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 гг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1" y="1518886"/>
            <a:ext cx="6335490" cy="471026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3586427" y="2034088"/>
            <a:ext cx="1" cy="8190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029475" y="2853164"/>
            <a:ext cx="1556953" cy="8226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1938884" y="3301538"/>
            <a:ext cx="111212" cy="3371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719659" y="3301538"/>
            <a:ext cx="1219227" cy="4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719659" y="3095886"/>
            <a:ext cx="0" cy="2550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1595223" y="2810798"/>
            <a:ext cx="21772" cy="4907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157441" y="2810797"/>
            <a:ext cx="446616" cy="42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157441" y="2782554"/>
            <a:ext cx="0" cy="2047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47845" y="3256525"/>
            <a:ext cx="78259" cy="64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814983" y="3360673"/>
            <a:ext cx="707" cy="944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132140" y="3326251"/>
            <a:ext cx="707" cy="944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504632" y="3047342"/>
            <a:ext cx="189446" cy="88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1572745" y="2848751"/>
            <a:ext cx="121333" cy="88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596701" y="2691057"/>
            <a:ext cx="589" cy="1162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1994490" y="3665180"/>
            <a:ext cx="55606" cy="1611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1877075" y="3826342"/>
            <a:ext cx="152400" cy="17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1903899" y="3812761"/>
            <a:ext cx="979" cy="3749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877075" y="4174510"/>
            <a:ext cx="152400" cy="17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2022293" y="4174511"/>
            <a:ext cx="0" cy="200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1953275" y="4370796"/>
            <a:ext cx="96821" cy="38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1157441" y="4178215"/>
            <a:ext cx="748762" cy="328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1184265" y="4187694"/>
            <a:ext cx="979" cy="3749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1157441" y="4559332"/>
            <a:ext cx="152400" cy="17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1309718" y="4534476"/>
            <a:ext cx="123" cy="5429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871471" y="5038303"/>
            <a:ext cx="457801" cy="12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 flipV="1">
            <a:off x="897239" y="5038303"/>
            <a:ext cx="9537" cy="738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543134" y="5776420"/>
            <a:ext cx="8790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1400409" y="5761296"/>
            <a:ext cx="3998" cy="122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1082399" y="5749703"/>
            <a:ext cx="3998" cy="122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571065" y="5749703"/>
            <a:ext cx="3998" cy="122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571065" y="5627663"/>
            <a:ext cx="3998" cy="122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0" y="107735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42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45" name="Овал 44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05258" y="555378"/>
            <a:ext cx="9945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котельной Красногвардейский тракт377а отТК-1 до ТК-5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84270" y="1321002"/>
            <a:ext cx="58368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Суюнбая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ул. Гаршина до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Бекмаханова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50/80/100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506 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1967 год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3, ЧЖД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Құрылысшы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Redline Pro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«Саулет-16»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  <a:p>
            <a:pPr>
              <a:lnSpc>
                <a:spcPct val="150000"/>
              </a:lnSpc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92" y="1239161"/>
            <a:ext cx="6145353" cy="520346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1805768" y="3212313"/>
            <a:ext cx="123825" cy="23208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1929593" y="1764513"/>
            <a:ext cx="257174" cy="1447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2186768" y="1764514"/>
            <a:ext cx="285749" cy="76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443940" y="1667273"/>
            <a:ext cx="76201" cy="1734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413235" y="1639977"/>
            <a:ext cx="121191" cy="725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512125" y="4084259"/>
            <a:ext cx="355555" cy="10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1786717" y="5533150"/>
            <a:ext cx="355555" cy="10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2135947" y="5533150"/>
            <a:ext cx="6325" cy="7851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151865" y="6109500"/>
            <a:ext cx="483270" cy="176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2028040" y="6127118"/>
            <a:ext cx="123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2135947" y="6304456"/>
            <a:ext cx="123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151865" y="5922959"/>
            <a:ext cx="123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993318" y="5759475"/>
            <a:ext cx="1238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-17813" y="1081935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29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30" name="Овал 29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35180" y="484564"/>
            <a:ext cx="11067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            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ТК 5Я-7 к жилым домам по ул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Макаренко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56,58,60,62,64,66 и пр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Рыскулова 58А,62,62А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03749" y="1456373"/>
            <a:ext cx="557952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в квадрате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Акпаева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-Макаренко- Рыскулова-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Тохтарова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50/70/80/100/125/150/250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632 м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1983 год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10, прочие – 2.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«АТТМ групп»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«БС Строй Холдинг»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ТОО «Саулет-16»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k-KZ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kk-KZ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</a:t>
            </a:r>
            <a:r>
              <a:rPr lang="kk-KZ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354"/>
          <a:stretch/>
        </p:blipFill>
        <p:spPr>
          <a:xfrm>
            <a:off x="127401" y="1456373"/>
            <a:ext cx="5994145" cy="472499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5507386" y="2029616"/>
            <a:ext cx="255351" cy="12942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5686371" y="3323865"/>
            <a:ext cx="76367" cy="6111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434125" y="3792971"/>
            <a:ext cx="252246" cy="1041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4936443" y="3792971"/>
            <a:ext cx="535609" cy="6881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4569731" y="3976329"/>
            <a:ext cx="400050" cy="5048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4414950" y="3600091"/>
            <a:ext cx="354806" cy="3167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4607831" y="3894176"/>
            <a:ext cx="134706" cy="175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4223236" y="3617951"/>
            <a:ext cx="221646" cy="2464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4391137" y="3996989"/>
            <a:ext cx="197646" cy="2293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391137" y="4193441"/>
            <a:ext cx="109538" cy="1114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4067460" y="4304940"/>
            <a:ext cx="405318" cy="4353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3872026" y="4640696"/>
            <a:ext cx="178592" cy="1899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4298268" y="4707662"/>
            <a:ext cx="103560" cy="1441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4438180" y="4898162"/>
            <a:ext cx="103560" cy="1441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3895837" y="4917212"/>
            <a:ext cx="117265" cy="1251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933638" y="5042321"/>
            <a:ext cx="93769" cy="1253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308059" y="4835478"/>
            <a:ext cx="136823" cy="176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249678" y="4540737"/>
            <a:ext cx="136823" cy="176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4021261" y="4648772"/>
            <a:ext cx="77947" cy="821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3884543" y="4813596"/>
            <a:ext cx="95979" cy="1102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>
            <a:off x="3954469" y="3750531"/>
            <a:ext cx="239413" cy="2781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H="1">
            <a:off x="3672000" y="3264756"/>
            <a:ext cx="200027" cy="2162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 flipV="1">
            <a:off x="3855157" y="3282368"/>
            <a:ext cx="269116" cy="4588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3733401" y="3713396"/>
            <a:ext cx="391207" cy="554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176825" y="3770770"/>
            <a:ext cx="76197" cy="854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3967280" y="4019242"/>
            <a:ext cx="76197" cy="854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3724734" y="4243647"/>
            <a:ext cx="47279" cy="779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3684251" y="4285373"/>
            <a:ext cx="80965" cy="964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3640111" y="4301111"/>
            <a:ext cx="73648" cy="62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V="1">
            <a:off x="3261069" y="4315711"/>
            <a:ext cx="399837" cy="4978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3266410" y="4787216"/>
            <a:ext cx="86502" cy="814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 flipV="1">
            <a:off x="2943177" y="3629452"/>
            <a:ext cx="606205" cy="7874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V="1">
            <a:off x="2637402" y="3481028"/>
            <a:ext cx="619533" cy="6236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2905078" y="3870492"/>
            <a:ext cx="62072" cy="645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2927680" y="3778471"/>
            <a:ext cx="117035" cy="1209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3169556" y="3282368"/>
            <a:ext cx="96854" cy="2415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V="1">
            <a:off x="2629077" y="3624477"/>
            <a:ext cx="341840" cy="3518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 flipV="1">
            <a:off x="2285156" y="3464591"/>
            <a:ext cx="351847" cy="4903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H="1">
            <a:off x="2000260" y="3481028"/>
            <a:ext cx="292799" cy="172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1947947" y="3523951"/>
            <a:ext cx="78615" cy="1307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0" y="1137091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50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53" name="Овал 52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7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048239" y="515882"/>
            <a:ext cx="9812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тепломагистрали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М-5. Участок трассы от ТК-5-13 до ТК-2-34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15790" y="1345536"/>
            <a:ext cx="608635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Розыбакиева-Райымбека-Чокина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-Толе би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kk-K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828,6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1968 год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Генпроектировщик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«Институт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КазНИПИЭнергопром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Даты объявления конкурса/договор: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2024г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Заказчик: </a:t>
            </a:r>
            <a:r>
              <a:rPr lang="kk-KZ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«Управление энергетики и водоснабжения</a:t>
            </a:r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1021062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3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5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8419" t="25140" r="66903" b="16366"/>
          <a:stretch/>
        </p:blipFill>
        <p:spPr>
          <a:xfrm>
            <a:off x="250813" y="1345536"/>
            <a:ext cx="5764977" cy="495559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74087" y="4742201"/>
            <a:ext cx="1009650" cy="381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340987" y="2008526"/>
            <a:ext cx="2724151" cy="18148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483737" y="4486321"/>
            <a:ext cx="16887" cy="2558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492180" y="4418351"/>
            <a:ext cx="172532" cy="679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664712" y="4294526"/>
            <a:ext cx="0" cy="123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664712" y="4279946"/>
            <a:ext cx="268862" cy="145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933574" y="4058999"/>
            <a:ext cx="0" cy="21431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933575" y="3933010"/>
            <a:ext cx="381760" cy="1303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315335" y="3814093"/>
            <a:ext cx="28898" cy="1210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-218799" y="4387301"/>
            <a:ext cx="11624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у</a:t>
            </a:r>
            <a:r>
              <a:rPr lang="ru-RU" sz="1050" dirty="0" smtClean="0"/>
              <a:t>л. </a:t>
            </a:r>
            <a:r>
              <a:rPr lang="ru-RU" sz="1050" dirty="0" err="1" smtClean="0"/>
              <a:t>Розыбакиева</a:t>
            </a:r>
            <a:r>
              <a:rPr lang="ru-RU" sz="1050" dirty="0" smtClean="0"/>
              <a:t> </a:t>
            </a:r>
            <a:endParaRPr lang="ru-RU" sz="1050" dirty="0"/>
          </a:p>
        </p:txBody>
      </p:sp>
      <p:sp>
        <p:nvSpPr>
          <p:cNvPr id="30" name="TextBox 29"/>
          <p:cNvSpPr txBox="1"/>
          <p:nvPr/>
        </p:nvSpPr>
        <p:spPr>
          <a:xfrm rot="20132586">
            <a:off x="1677586" y="2062076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п</a:t>
            </a:r>
            <a:r>
              <a:rPr lang="ru-RU" sz="1050" dirty="0" smtClean="0"/>
              <a:t>р. </a:t>
            </a:r>
            <a:r>
              <a:rPr lang="ru-RU" sz="1050" dirty="0" err="1" smtClean="0"/>
              <a:t>Райымбека</a:t>
            </a:r>
            <a:endParaRPr lang="ru-RU" sz="1050" dirty="0"/>
          </a:p>
        </p:txBody>
      </p:sp>
      <p:sp>
        <p:nvSpPr>
          <p:cNvPr id="31" name="TextBox 30"/>
          <p:cNvSpPr txBox="1"/>
          <p:nvPr/>
        </p:nvSpPr>
        <p:spPr>
          <a:xfrm>
            <a:off x="2934885" y="6047210"/>
            <a:ext cx="8258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ул. Толе би</a:t>
            </a:r>
            <a:endParaRPr lang="ru-RU" sz="1050" dirty="0"/>
          </a:p>
        </p:txBody>
      </p:sp>
      <p:sp>
        <p:nvSpPr>
          <p:cNvPr id="34" name="TextBox 33"/>
          <p:cNvSpPr txBox="1"/>
          <p:nvPr/>
        </p:nvSpPr>
        <p:spPr>
          <a:xfrm rot="4507790">
            <a:off x="2963898" y="3496481"/>
            <a:ext cx="8338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у</a:t>
            </a:r>
            <a:r>
              <a:rPr lang="ru-RU" sz="1050" dirty="0" smtClean="0"/>
              <a:t>л. </a:t>
            </a:r>
            <a:r>
              <a:rPr lang="ru-RU" sz="1050" dirty="0" err="1" smtClean="0"/>
              <a:t>Ауэзова</a:t>
            </a:r>
            <a:endParaRPr lang="ru-RU" sz="105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4876908" y="1881567"/>
            <a:ext cx="7954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у</a:t>
            </a:r>
            <a:r>
              <a:rPr lang="ru-RU" sz="1050" dirty="0" smtClean="0"/>
              <a:t>л. </a:t>
            </a:r>
            <a:r>
              <a:rPr lang="ru-RU" sz="1050" dirty="0" err="1" smtClean="0"/>
              <a:t>Чокина</a:t>
            </a:r>
            <a:endParaRPr lang="ru-RU" sz="1050" dirty="0"/>
          </a:p>
        </p:txBody>
      </p:sp>
      <p:sp>
        <p:nvSpPr>
          <p:cNvPr id="38" name="Овал 37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6" y="1155469"/>
            <a:ext cx="5194293" cy="5087389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 flipH="1" flipV="1">
            <a:off x="2310458" y="3973724"/>
            <a:ext cx="721" cy="147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280700" y="4121426"/>
            <a:ext cx="547314" cy="6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798859" y="3615193"/>
            <a:ext cx="7951" cy="5128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462254" y="3615193"/>
            <a:ext cx="3657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462254" y="3539656"/>
            <a:ext cx="1325" cy="1040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2806810" y="3999506"/>
            <a:ext cx="267694" cy="2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3043303" y="3871622"/>
            <a:ext cx="721" cy="147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3020833" y="3854454"/>
            <a:ext cx="1238416" cy="164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489297" y="3699163"/>
            <a:ext cx="1326" cy="1934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143416" y="3725186"/>
            <a:ext cx="369736" cy="1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142090" y="3506525"/>
            <a:ext cx="2651" cy="244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4235394" y="3673140"/>
            <a:ext cx="1326" cy="1934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977640" y="3699163"/>
            <a:ext cx="28160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977640" y="3480534"/>
            <a:ext cx="2651" cy="244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2798859" y="445707"/>
            <a:ext cx="660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ТМ-2 от ТК1-Кз-22а до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ТК-3в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28813" y="1155469"/>
            <a:ext cx="554275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Жандосова-Манаса-Байзакова-Бухар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Жырау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kk-K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50/100/150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613,5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1979 год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– 1, прочие – 6. 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«Алматы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Құбыр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КБ "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Инжиниринг»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Актаустройэксперт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 rot="5400000">
            <a:off x="1716421" y="4077071"/>
            <a:ext cx="8162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Манаса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07163" y="5671344"/>
            <a:ext cx="14606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бульвар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Бухар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Жырау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rot="5400000">
            <a:off x="4632463" y="3787692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Байзакова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0" y="107735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3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28" name="Овал 27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0" y="909804"/>
            <a:ext cx="5642471" cy="560856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3030583" y="1419497"/>
            <a:ext cx="227902" cy="87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030583" y="1428207"/>
            <a:ext cx="0" cy="1889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011161" y="3304747"/>
            <a:ext cx="1988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88815" y="3308895"/>
            <a:ext cx="0" cy="97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3030583" y="4284617"/>
            <a:ext cx="179437" cy="4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3044178" y="4256789"/>
            <a:ext cx="14424" cy="16374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030584" y="5865412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044178" y="4615070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3188815" y="4233347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3011161" y="3977831"/>
            <a:ext cx="177654" cy="98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188815" y="3470639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2743200" y="3540981"/>
            <a:ext cx="437484" cy="104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3006351" y="2752666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006351" y="2323885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3006351" y="3179020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3017673" y="1788742"/>
            <a:ext cx="113950" cy="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2499955" y="271357"/>
            <a:ext cx="8049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от ТМ-2 от ТК1-Дж-2 до ТК-13ю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68282" y="885316"/>
            <a:ext cx="558591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Жарокова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-Тимирязева-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Жандарбекова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Бухар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Жырау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kk-K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50/100/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150;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750 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1979 год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МЖД – 12, ЧЖД – 26, прочие – 15.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КБ 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«Сәулет-16»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 rot="5400000">
            <a:off x="3104864" y="3860716"/>
            <a:ext cx="9525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Жарокова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21392798">
            <a:off x="3907700" y="3424519"/>
            <a:ext cx="10550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Габдуллина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623171" y="3333168"/>
            <a:ext cx="955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Айманова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5108813" y="1573163"/>
            <a:ext cx="915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Клочкова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1026" y="6068874"/>
            <a:ext cx="10679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Тимирязева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951615" y="677510"/>
            <a:ext cx="10204065" cy="2983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1155680" y="73885"/>
            <a:ext cx="904596" cy="664548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34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77" y="73885"/>
            <a:ext cx="832151" cy="749749"/>
          </a:xfrm>
          <a:prstGeom prst="rect">
            <a:avLst/>
          </a:prstGeom>
          <a:noFill/>
        </p:spPr>
      </p:pic>
      <p:sp>
        <p:nvSpPr>
          <p:cNvPr id="35" name="Овал 34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9771"/>
          <a:stretch/>
        </p:blipFill>
        <p:spPr>
          <a:xfrm>
            <a:off x="259308" y="1336631"/>
            <a:ext cx="6114197" cy="528761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32" name="Прямая соединительная линия 31"/>
          <p:cNvCxnSpPr/>
          <p:nvPr/>
        </p:nvCxnSpPr>
        <p:spPr>
          <a:xfrm flipH="1">
            <a:off x="2073630" y="2568270"/>
            <a:ext cx="222638" cy="1987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2073631" y="2767054"/>
            <a:ext cx="564541" cy="4770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2439390" y="3244132"/>
            <a:ext cx="198782" cy="1908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2439392" y="3406389"/>
            <a:ext cx="198780" cy="151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2638172" y="3367957"/>
            <a:ext cx="212173" cy="2279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850345" y="3384067"/>
            <a:ext cx="704850" cy="5116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2831162" y="431322"/>
            <a:ext cx="6342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ТМ-2 от ТК 2-4 до ТК 2-4-5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36710" y="1336631"/>
            <a:ext cx="55552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Шопена от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Байкадамова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дет/сада №75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50/80/125/200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673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1980 год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повреждений: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сад – 1, школа – 1.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ТОО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КБ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МунайГаз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Инжиниринг»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надзор: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 URBAN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 rot="2286380">
            <a:off x="1045877" y="4224785"/>
            <a:ext cx="1132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Розыбакиева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18993435">
            <a:off x="668820" y="2488246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Утепова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18993435">
            <a:off x="2259531" y="4417369"/>
            <a:ext cx="1143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ул</a:t>
            </a:r>
            <a:r>
              <a:rPr kumimoji="0" lang="ru-RU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ru-RU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Байкадамова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1068642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7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18" name="Овал 17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2051007" y="413015"/>
            <a:ext cx="699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ТК-5-39 до ТК-5Пз-5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57722" y="1271543"/>
            <a:ext cx="55342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внутридворовой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территории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контуре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-Толе би-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Утеген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батыра-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Райымбека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200/300/400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1983-1996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17, ЧЖД – 2, Детский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– 1,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Генпроектировщик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Redline Pro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 конкурса/договор: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2024г.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619" r="6292"/>
          <a:stretch/>
        </p:blipFill>
        <p:spPr>
          <a:xfrm>
            <a:off x="127401" y="1318577"/>
            <a:ext cx="6288505" cy="442502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flipH="1" flipV="1">
            <a:off x="1789143" y="3049248"/>
            <a:ext cx="906800" cy="29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695943" y="3049248"/>
            <a:ext cx="426720" cy="295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3122663" y="3049248"/>
            <a:ext cx="539797" cy="3593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3662461" y="3408620"/>
            <a:ext cx="1562098" cy="1666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1112184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3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2176983" y="351057"/>
            <a:ext cx="7921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 сетей от НС-15 до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ТК-10-19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21583" y="1157098"/>
            <a:ext cx="567041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Токтабаева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Семятовой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переходом на ул. Тургенева до ул. Черепанова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/70/80/100/150/400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810 м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ввода в эксплуатацию 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 год </a:t>
            </a:r>
          </a:p>
          <a:p>
            <a:pPr lvl="0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14, прочие – 4.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Генпроектировщик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ТОО «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Redline Pro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 конкурса/договор: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2024г.</a:t>
            </a:r>
          </a:p>
          <a:p>
            <a:pPr lvl="0">
              <a:lnSpc>
                <a:spcPct val="150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1" y="1216916"/>
            <a:ext cx="6317437" cy="504404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926319" y="1518310"/>
            <a:ext cx="2228098" cy="546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957534" y="1518310"/>
            <a:ext cx="4527" cy="1092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3033232" y="1545624"/>
            <a:ext cx="121187" cy="41324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3004784" y="5673411"/>
            <a:ext cx="994260" cy="46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3965088" y="5537953"/>
            <a:ext cx="8250" cy="1731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2181261" y="3823582"/>
            <a:ext cx="912564" cy="91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673348" y="3652821"/>
            <a:ext cx="9181" cy="6628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2162447" y="3125847"/>
            <a:ext cx="2295" cy="9511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H="1" flipV="1">
            <a:off x="1912499" y="4040251"/>
            <a:ext cx="268762" cy="5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1912499" y="3125847"/>
            <a:ext cx="268762" cy="5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 flipV="1">
            <a:off x="2046880" y="2134329"/>
            <a:ext cx="1082750" cy="220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2536615" y="1835915"/>
            <a:ext cx="2294" cy="7097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 flipV="1">
            <a:off x="3101368" y="2262028"/>
            <a:ext cx="703044" cy="297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3771362" y="1897467"/>
            <a:ext cx="30756" cy="21795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3533356" y="2822883"/>
            <a:ext cx="268762" cy="5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 flipV="1">
            <a:off x="3533356" y="3181642"/>
            <a:ext cx="268762" cy="5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 flipV="1">
            <a:off x="3533356" y="4054010"/>
            <a:ext cx="268762" cy="5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968652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1013583" y="159086"/>
            <a:ext cx="1020574" cy="749749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25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832151" cy="749749"/>
          </a:xfrm>
          <a:prstGeom prst="rect">
            <a:avLst/>
          </a:prstGeom>
          <a:noFill/>
        </p:spPr>
      </p:pic>
      <p:sp>
        <p:nvSpPr>
          <p:cNvPr id="26" name="Овал 25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5" y="1781723"/>
            <a:ext cx="5932805" cy="427545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20272" y="478119"/>
            <a:ext cx="692851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тепловых сетей ТМ-3 от ТК 3-20 до ТК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3-20/12в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5575" y="1612696"/>
            <a:ext cx="5686425" cy="300082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ул.Жургенова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ул.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Баишева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Тянь-Шаньской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50/80/10/250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695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 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1988 г</a:t>
            </a:r>
          </a:p>
          <a:p>
            <a:pPr>
              <a:lnSpc>
                <a:spcPct val="150000"/>
              </a:lnSpc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МЖД – 18, ЧЖД – 61, Детский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– 1, школа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прочие – 13.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Генпроектировщик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Камила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 конкурса/договор: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2024г.</a:t>
            </a:r>
          </a:p>
          <a:p>
            <a:pPr lvl="0">
              <a:lnSpc>
                <a:spcPct val="150000"/>
              </a:lnSpc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086059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10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20838" cy="829654"/>
          </a:xfrm>
          <a:prstGeom prst="rect">
            <a:avLst/>
          </a:prstGeom>
          <a:noFill/>
        </p:spPr>
      </p:pic>
      <p:sp>
        <p:nvSpPr>
          <p:cNvPr id="11" name="Овал 10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6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85916" y="394832"/>
            <a:ext cx="9589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тепловых сетей М-8 </a:t>
            </a:r>
          </a:p>
          <a:p>
            <a:pPr algn="ctr"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ТК8-17 до ТК8-26 с выходом на НС-11 от ТК-8-24 до ТК-24А до ТК8-24Б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" b="3728"/>
          <a:stretch/>
        </p:blipFill>
        <p:spPr>
          <a:xfrm>
            <a:off x="583823" y="1536003"/>
            <a:ext cx="4309111" cy="435610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596243" y="2522764"/>
            <a:ext cx="420203" cy="154054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048230" y="4569642"/>
            <a:ext cx="130649" cy="653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0311" y="4569642"/>
            <a:ext cx="492443" cy="220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9523" fontAlgn="base">
              <a:spcBef>
                <a:spcPct val="0"/>
              </a:spcBef>
              <a:spcAft>
                <a:spcPct val="0"/>
              </a:spcAft>
            </a:pPr>
            <a:r>
              <a:rPr lang="ru-RU" sz="836" dirty="0">
                <a:solidFill>
                  <a:prstClr val="black"/>
                </a:solidFill>
                <a:latin typeface="Arial" charset="0"/>
              </a:rPr>
              <a:t>НС-11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64697" y="1425060"/>
            <a:ext cx="6169299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западнее  ул. Малая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Саина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 пр. Улугбека и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Шаляпина</a:t>
            </a:r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250/700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838 м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2024г. –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1 255 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ввода в эксплуатацию: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1991г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потребителей – 522 в том числе: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МЖД – 406,ЧЖД – 105, детский сад – 4,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здравоохранения – 1, прочие – 6.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Алматыинжстрой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«Казахский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Сантехпроект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надзор: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 «Мегалиты Алматы»</a:t>
            </a: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гг.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952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1813989" y="6555931"/>
            <a:ext cx="392683" cy="257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215795" y="5824425"/>
            <a:ext cx="1926167" cy="88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52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2023г.</a:t>
            </a:r>
          </a:p>
          <a:p>
            <a:pPr defTabSz="829523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2024г.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813989" y="6149530"/>
            <a:ext cx="3926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288209" y="5009456"/>
            <a:ext cx="82551" cy="2815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418260" y="1888430"/>
            <a:ext cx="120649" cy="4903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016446" y="4063305"/>
            <a:ext cx="271763" cy="9461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38909" y="2378736"/>
            <a:ext cx="57334" cy="144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1138310"/>
            <a:ext cx="12192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">
            <a:extLst>
              <a:ext uri="{FF2B5EF4-FFF2-40B4-BE49-F238E27FC236}">
                <a16:creationId xmlns:a16="http://schemas.microsoft.com/office/drawing/2014/main" id="{53C53868-D2C9-45F7-891D-F878E4CC2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06"/>
          <a:stretch/>
        </p:blipFill>
        <p:spPr>
          <a:xfrm>
            <a:off x="10972800" y="159086"/>
            <a:ext cx="1129342" cy="829654"/>
          </a:xfrm>
          <a:prstGeom prst="rect">
            <a:avLst/>
          </a:prstGeom>
          <a:blipFill dpi="0" rotWithShape="1">
            <a:blip r:embed="rId4" cstate="print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25" name="Picture 1" descr="C:\Users\Kazuni\Desktop\Совещание зам ПМ 9.03\Презентация\герб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01" y="159086"/>
            <a:ext cx="979023" cy="882077"/>
          </a:xfrm>
          <a:prstGeom prst="rect">
            <a:avLst/>
          </a:prstGeom>
          <a:noFill/>
        </p:spPr>
      </p:pic>
      <p:sp>
        <p:nvSpPr>
          <p:cNvPr id="26" name="Овал 25">
            <a:hlinkClick r:id="rId6" action="ppaction://hlinksldjump"/>
          </p:cNvPr>
          <p:cNvSpPr/>
          <p:nvPr/>
        </p:nvSpPr>
        <p:spPr>
          <a:xfrm>
            <a:off x="11742208" y="6384060"/>
            <a:ext cx="241069" cy="25769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2351</Words>
  <Application>Microsoft Office PowerPoint</Application>
  <PresentationFormat>Широкоэкранный</PresentationFormat>
  <Paragraphs>304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1_Office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Алтынбек Абилтаев</dc:creator>
  <cp:lastModifiedBy>Наталья Инкина</cp:lastModifiedBy>
  <cp:revision>257</cp:revision>
  <cp:lastPrinted>2024-01-05T07:42:57Z</cp:lastPrinted>
  <dcterms:created xsi:type="dcterms:W3CDTF">2022-02-08T12:24:42Z</dcterms:created>
  <dcterms:modified xsi:type="dcterms:W3CDTF">2024-04-29T10:13:48Z</dcterms:modified>
</cp:coreProperties>
</file>