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29" r:id="rId2"/>
    <p:sldId id="766" r:id="rId3"/>
    <p:sldId id="760" r:id="rId4"/>
    <p:sldId id="765" r:id="rId5"/>
    <p:sldId id="790" r:id="rId6"/>
    <p:sldId id="791" r:id="rId7"/>
    <p:sldId id="792" r:id="rId8"/>
    <p:sldId id="810" r:id="rId9"/>
    <p:sldId id="793" r:id="rId10"/>
    <p:sldId id="794" r:id="rId11"/>
    <p:sldId id="806" r:id="rId12"/>
    <p:sldId id="784" r:id="rId13"/>
    <p:sldId id="798" r:id="rId14"/>
    <p:sldId id="796" r:id="rId15"/>
    <p:sldId id="797" r:id="rId16"/>
    <p:sldId id="757" r:id="rId17"/>
    <p:sldId id="799" r:id="rId18"/>
    <p:sldId id="800" r:id="rId19"/>
    <p:sldId id="801" r:id="rId20"/>
    <p:sldId id="808" r:id="rId21"/>
    <p:sldId id="809" r:id="rId22"/>
    <p:sldId id="802" r:id="rId23"/>
    <p:sldId id="803" r:id="rId24"/>
    <p:sldId id="804" r:id="rId25"/>
    <p:sldId id="805" r:id="rId2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55BD41-A905-CD5F-B3DE-CEB301246236}" name="Арман Оспанов" initials="АО" userId="S-1-5-21-658228563-2453352409-1138985680-44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манбекова Зарема" initials="ИЗ" lastIdx="7" clrIdx="0">
    <p:extLst>
      <p:ext uri="{19B8F6BF-5375-455C-9EA6-DF929625EA0E}">
        <p15:presenceInfo xmlns:p15="http://schemas.microsoft.com/office/powerpoint/2012/main" userId="Иманбекова Зарема" providerId="None"/>
      </p:ext>
    </p:extLst>
  </p:cmAuthor>
  <p:cmAuthor id="2" name="Рахима Мачжин" initials="РМ" lastIdx="1" clrIdx="1">
    <p:extLst>
      <p:ext uri="{19B8F6BF-5375-455C-9EA6-DF929625EA0E}">
        <p15:presenceInfo xmlns:p15="http://schemas.microsoft.com/office/powerpoint/2012/main" userId="S-1-5-21-658228563-2453352409-1138985680-1200" providerId="AD"/>
      </p:ext>
    </p:extLst>
  </p:cmAuthor>
  <p:cmAuthor id="3" name="Жолдасбек Айнур" initials="ЖА" lastIdx="5" clrIdx="2">
    <p:extLst>
      <p:ext uri="{19B8F6BF-5375-455C-9EA6-DF929625EA0E}">
        <p15:presenceInfo xmlns:p15="http://schemas.microsoft.com/office/powerpoint/2012/main" userId="Жолдасбек Айну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FF5050"/>
    <a:srgbClr val="F46265"/>
    <a:srgbClr val="F9ADAF"/>
    <a:srgbClr val="FFFFFF"/>
    <a:srgbClr val="549DAC"/>
    <a:srgbClr val="53C1C1"/>
    <a:srgbClr val="39E5F7"/>
    <a:srgbClr val="A1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85847" autoAdjust="0"/>
  </p:normalViewPr>
  <p:slideViewPr>
    <p:cSldViewPr snapToGrid="0">
      <p:cViewPr varScale="1">
        <p:scale>
          <a:sx n="88" d="100"/>
          <a:sy n="88" d="100"/>
        </p:scale>
        <p:origin x="15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Доходы </a:t>
            </a:r>
            <a:r>
              <a:rPr lang="ru-RU" sz="1400" i="1" dirty="0">
                <a:solidFill>
                  <a:srgbClr val="FF0000"/>
                </a:solidFill>
              </a:rPr>
              <a:t>(44 802,30</a:t>
            </a:r>
            <a:r>
              <a:rPr lang="ru-RU" sz="1400" i="1" baseline="0" dirty="0">
                <a:solidFill>
                  <a:srgbClr val="FF0000"/>
                </a:solidFill>
              </a:rPr>
              <a:t> </a:t>
            </a:r>
            <a:r>
              <a:rPr lang="ru-RU" sz="1400" i="1" dirty="0" err="1">
                <a:solidFill>
                  <a:srgbClr val="FF0000"/>
                </a:solidFill>
              </a:rPr>
              <a:t>млн.тенге</a:t>
            </a:r>
            <a:r>
              <a:rPr lang="ru-RU" sz="1400" dirty="0"/>
              <a:t>)</a:t>
            </a:r>
          </a:p>
        </c:rich>
      </c:tx>
      <c:layout>
        <c:manualLayout>
          <c:xMode val="edge"/>
          <c:yMode val="edge"/>
          <c:x val="3.3048717354496673E-2"/>
          <c:y val="1.24916660798588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12133810650433"/>
          <c:y val="0.12965581013213046"/>
          <c:w val="0.61349617847896043"/>
          <c:h val="0.996309705788251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(50 465,55 млн.тенге)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A911-457F-9BB5-AC0FDB072BD5}"/>
              </c:ext>
            </c:extLst>
          </c:dPt>
          <c:dPt>
            <c:idx val="1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911-457F-9BB5-AC0FDB072BD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A911-457F-9BB5-AC0FDB072BD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A911-457F-9BB5-AC0FDB072BD5}"/>
              </c:ext>
            </c:extLst>
          </c:dPt>
          <c:dLbls>
            <c:dLbl>
              <c:idx val="0"/>
              <c:layout>
                <c:manualLayout>
                  <c:x val="-3.6298851712731631E-2"/>
                  <c:y val="1.1211762022030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6847DD0-F855-4F68-9695-8B0460A24704}" type="CELLRANGE">
                      <a:rPr lang="en-US" sz="1400" smtClean="0"/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911-457F-9BB5-AC0FDB072BD5}"/>
                </c:ext>
              </c:extLst>
            </c:dLbl>
            <c:dLbl>
              <c:idx val="1"/>
              <c:layout>
                <c:manualLayout>
                  <c:x val="8.5040748820476034E-2"/>
                  <c:y val="-0.12819384908148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B85F9B0-4E4C-4265-9D1C-1EF9489C6B6D}" type="CELLRANGE">
                      <a:rPr lang="en-US" sz="1400" smtClean="0"/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911-457F-9BB5-AC0FDB072BD5}"/>
                </c:ext>
              </c:extLst>
            </c:dLbl>
            <c:dLbl>
              <c:idx val="2"/>
              <c:layout>
                <c:manualLayout>
                  <c:x val="0.11452207187642589"/>
                  <c:y val="0.107423599393669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A808A9-A8E7-493F-B4FD-996FFED1E48B}" type="CELLRANGE">
                      <a:rPr lang="en-US" sz="1400" smtClean="0"/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911-457F-9BB5-AC0FDB072BD5}"/>
                </c:ext>
              </c:extLst>
            </c:dLbl>
            <c:dLbl>
              <c:idx val="3"/>
              <c:layout>
                <c:manualLayout>
                  <c:x val="-8.3202275115410521E-3"/>
                  <c:y val="3.77397611573282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CC5CF57-AD10-4878-A1CB-A302A9ECD7AC}" type="CELLRANGE">
                      <a:rPr lang="en-US" sz="1400" smtClean="0"/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911-457F-9BB5-AC0FDB072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Начисление физическим лицам 44,1% 
(22 249,02 млн.тенге)</c:v>
                </c:pt>
                <c:pt idx="1">
                  <c:v>Начисление юридическим лицам 29,2% 
(14 743,28 млн.тенге)</c:v>
                </c:pt>
                <c:pt idx="2">
                  <c:v>Начисление бюджетным организациям 13,7% 
(6 901,09 млн.тенге)</c:v>
                </c:pt>
                <c:pt idx="3">
                  <c:v>Прочие доходы 1,8% 
(908,92 млн.тенге)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22249.015237595508</c:v>
                </c:pt>
                <c:pt idx="1">
                  <c:v>14743.283176041163</c:v>
                </c:pt>
                <c:pt idx="2">
                  <c:v>6901.0856950749339</c:v>
                </c:pt>
                <c:pt idx="3">
                  <c:v>908.91922084999999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Лист1!$C$2:$C$5</c15:f>
                <c15:dlblRangeCache>
                  <c:ptCount val="4"/>
                  <c:pt idx="0">
                    <c:v>49,7%</c:v>
                  </c:pt>
                  <c:pt idx="1">
                    <c:v>32,9%</c:v>
                  </c:pt>
                  <c:pt idx="2">
                    <c:v>15,4%</c:v>
                  </c:pt>
                  <c:pt idx="3">
                    <c:v>2,0%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A911-457F-9BB5-AC0FDB072B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823686395697778E-2"/>
          <c:y val="9.5694003678100228E-2"/>
          <c:w val="0.35687916204574915"/>
          <c:h val="0.87441402687538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Расходы </a:t>
            </a:r>
            <a:r>
              <a:rPr lang="ru-RU" sz="1400" i="1" dirty="0">
                <a:solidFill>
                  <a:srgbClr val="FF0000"/>
                </a:solidFill>
              </a:rPr>
              <a:t>(41 090,34</a:t>
            </a:r>
            <a:r>
              <a:rPr lang="ru-RU" sz="1400" i="1" baseline="0" dirty="0">
                <a:solidFill>
                  <a:srgbClr val="FF0000"/>
                </a:solidFill>
              </a:rPr>
              <a:t> </a:t>
            </a:r>
            <a:r>
              <a:rPr lang="ru-RU" sz="1400" i="1" dirty="0" err="1">
                <a:solidFill>
                  <a:srgbClr val="FF0000"/>
                </a:solidFill>
              </a:rPr>
              <a:t>млн.тенге</a:t>
            </a:r>
            <a:r>
              <a:rPr lang="ru-RU" sz="1400" i="1" dirty="0">
                <a:solidFill>
                  <a:srgbClr val="FF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1.1691928658193373E-3"/>
          <c:y val="1.07790012947562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378923926301513"/>
          <c:y val="0.12924945636837473"/>
          <c:w val="0.66040139086378236"/>
          <c:h val="0.748903918297561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CD17-486F-8FB6-7BCF11298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CD17-486F-8FB6-7BCF11298DFE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CD17-486F-8FB6-7BCF11298D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CD17-486F-8FB6-7BCF11298DF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CD17-486F-8FB6-7BCF11298D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CD17-486F-8FB6-7BCF11298D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CD17-486F-8FB6-7BCF11298D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CD17-486F-8FB6-7BCF11298DFE}"/>
              </c:ext>
            </c:extLst>
          </c:dPt>
          <c:dLbls>
            <c:dLbl>
              <c:idx val="0"/>
              <c:layout>
                <c:manualLayout>
                  <c:x val="-5.6688929056386797E-2"/>
                  <c:y val="6.40222204239496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41,8%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17-486F-8FB6-7BCF11298DFE}"/>
                </c:ext>
              </c:extLst>
            </c:dLbl>
            <c:dLbl>
              <c:idx val="1"/>
              <c:layout>
                <c:manualLayout>
                  <c:x val="5.5517960472157575E-2"/>
                  <c:y val="-0.16244697257357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30,3%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17-486F-8FB6-7BCF11298DFE}"/>
                </c:ext>
              </c:extLst>
            </c:dLbl>
            <c:dLbl>
              <c:idx val="2"/>
              <c:layout>
                <c:manualLayout>
                  <c:x val="0.13340033549109098"/>
                  <c:y val="2.66216744061550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12,4%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D17-486F-8FB6-7BCF11298D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D17-486F-8FB6-7BCF11298DFE}"/>
                </c:ext>
              </c:extLst>
            </c:dLbl>
            <c:dLbl>
              <c:idx val="4"/>
              <c:layout>
                <c:manualLayout>
                  <c:x val="-5.3686353950269123E-3"/>
                  <c:y val="7.23735537738824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2,7%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D17-486F-8FB6-7BCF11298DFE}"/>
                </c:ext>
              </c:extLst>
            </c:dLbl>
            <c:dLbl>
              <c:idx val="5"/>
              <c:layout>
                <c:manualLayout>
                  <c:x val="1.4524568259752964E-3"/>
                  <c:y val="-4.94092674667597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1,3%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61872762449134E-2"/>
                      <c:h val="5.105624304898494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CD17-486F-8FB6-7BCF11298DFE}"/>
                </c:ext>
              </c:extLst>
            </c:dLbl>
            <c:dLbl>
              <c:idx val="6"/>
              <c:layout>
                <c:manualLayout>
                  <c:x val="1.4523424683006244E-2"/>
                  <c:y val="-2.23693001676543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D17-486F-8FB6-7BCF11298DFE}"/>
                </c:ext>
              </c:extLst>
            </c:dLbl>
            <c:dLbl>
              <c:idx val="7"/>
              <c:layout>
                <c:manualLayout>
                  <c:x val="2.9773076076610179E-2"/>
                  <c:y val="1.53129824211941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2,3%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9482895179526"/>
                      <c:h val="5.023275525787228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CD17-486F-8FB6-7BCF11298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Покупка т/э АО "АлЭС" 41,8% (17 180,13 млн.тенге)</c:v>
                </c:pt>
                <c:pt idx="1">
                  <c:v>Покупка т/э ТОО "АТКЭ" 30,3% (12 449,33 млн.тенге)</c:v>
                </c:pt>
                <c:pt idx="2">
                  <c:v>Заработная плата 12,4% (5 083,59 млн.тенге)</c:v>
                </c:pt>
                <c:pt idx="3">
                  <c:v>Амортизация 7,7% (3 146,83 млн.тенге)</c:v>
                </c:pt>
                <c:pt idx="4">
                  <c:v>Электроэнергия 2,7% (1 110,47 млн.тенге)</c:v>
                </c:pt>
                <c:pt idx="5">
                  <c:v>Ремонты 1,3% (516,04 млн.тенге)</c:v>
                </c:pt>
                <c:pt idx="6">
                  <c:v>Налоги 1,6% (676,15 млн.тенге)</c:v>
                </c:pt>
                <c:pt idx="7">
                  <c:v>Прочие расходы 2,3% (927,79 млн.тенге)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17180.133058031999</c:v>
                </c:pt>
                <c:pt idx="1">
                  <c:v>12449.3261670949</c:v>
                </c:pt>
                <c:pt idx="2">
                  <c:v>5083.5942377399997</c:v>
                </c:pt>
                <c:pt idx="3">
                  <c:v>3146.83344356</c:v>
                </c:pt>
                <c:pt idx="4">
                  <c:v>1110.46638427484</c:v>
                </c:pt>
                <c:pt idx="5">
                  <c:v>516.04406625357126</c:v>
                </c:pt>
                <c:pt idx="6">
                  <c:v>676.14951800000006</c:v>
                </c:pt>
                <c:pt idx="7">
                  <c:v>927.7916414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D17-486F-8FB6-7BCF11298D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308039550373067E-2"/>
          <c:y val="0.10802966734724366"/>
          <c:w val="0.30673495802044126"/>
          <c:h val="0.84684683282705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6792966728904"/>
          <c:y val="0.13011995281997599"/>
          <c:w val="0.76306599230591143"/>
          <c:h val="0.77287517145753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Тонны</c:v>
                </c:pt>
              </c:strCache>
            </c:strRef>
          </c:tx>
          <c:spPr>
            <a:effectLst>
              <a:outerShdw blurRad="50800" dist="50800" dir="4800000" sx="99000" sy="99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515-47C8-82CF-A9DA025E51D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515-47C8-82CF-A9DA025E51D6}"/>
              </c:ext>
            </c:extLst>
          </c:dPt>
          <c:dPt>
            <c:idx val="2"/>
            <c:bubble3D val="0"/>
            <c:spPr>
              <a:solidFill>
                <a:srgbClr val="E36B6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515-47C8-82CF-A9DA025E51D6}"/>
              </c:ext>
            </c:extLst>
          </c:dPt>
          <c:dLbls>
            <c:dLbl>
              <c:idx val="0"/>
              <c:layout>
                <c:manualLayout>
                  <c:x val="5.5255641741621342E-2"/>
                  <c:y val="0.20693650180721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Население</a:t>
                    </a: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2 798,64 </a:t>
                    </a:r>
                    <a:r>
                      <a:rPr lang="ru-RU" sz="1400" b="1" dirty="0" err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endParaRPr lang="ru-RU" sz="1400" b="1" baseline="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66%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28574315223731"/>
                      <c:h val="0.220922414657307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515-47C8-82CF-A9DA025E51D6}"/>
                </c:ext>
              </c:extLst>
            </c:dLbl>
            <c:dLbl>
              <c:idx val="1"/>
              <c:layout>
                <c:manualLayout>
                  <c:x val="-7.8912907823057848E-2"/>
                  <c:y val="-8.52327449367667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</a:rPr>
                      <a:t>Прочие</a:t>
                    </a:r>
                    <a:r>
                      <a:rPr lang="ru-RU" sz="1400" b="1" baseline="0" dirty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0070C0"/>
                        </a:solidFill>
                      </a:rPr>
                      <a:t>1 098,55 </a:t>
                    </a:r>
                    <a:r>
                      <a:rPr lang="ru-RU" sz="1400" b="1" dirty="0" err="1">
                        <a:solidFill>
                          <a:srgbClr val="0070C0"/>
                        </a:solidFill>
                      </a:rPr>
                      <a:t>тыс.Гкал</a:t>
                    </a:r>
                    <a:r>
                      <a:rPr lang="ru-RU" sz="1400" b="1" dirty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55B1513A-BA30-47DA-B0E7-76213024A54D}" type="PERCENTAGE">
                      <a:rPr lang="ru-RU" sz="1400" b="1" baseline="0" smtClean="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86542145417537"/>
                      <c:h val="0.21383861088742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15-47C8-82CF-A9DA025E51D6}"/>
                </c:ext>
              </c:extLst>
            </c:dLbl>
            <c:dLbl>
              <c:idx val="2"/>
              <c:layout>
                <c:manualLayout>
                  <c:x val="-0.10147748165932691"/>
                  <c:y val="-0.12283012619867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Бюджетные организации</a:t>
                    </a:r>
                    <a:r>
                      <a:rPr lang="ru-RU" sz="1400" b="1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323,19 </a:t>
                    </a:r>
                    <a:r>
                      <a:rPr lang="ru-RU" sz="1400" b="1" dirty="0" err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7394915247940281"/>
                      <c:h val="0.165870226878462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515-47C8-82CF-A9DA025E5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2700" cap="flat" cmpd="sng" algn="ctr">
                  <a:solidFill>
                    <a:srgbClr val="0070C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население</c:v>
                </c:pt>
                <c:pt idx="1">
                  <c:v>юридические лица</c:v>
                </c:pt>
                <c:pt idx="2">
                  <c:v>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3939.36</c:v>
                </c:pt>
                <c:pt idx="1">
                  <c:v>1573.62</c:v>
                </c:pt>
                <c:pt idx="2">
                  <c:v>530.73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15-47C8-82CF-A9DA025E51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6792966728904"/>
          <c:y val="0.13011995281997599"/>
          <c:w val="0.76306599230591143"/>
          <c:h val="0.77287517145753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Тонны</c:v>
                </c:pt>
              </c:strCache>
            </c:strRef>
          </c:tx>
          <c:spPr>
            <a:effectLst>
              <a:outerShdw blurRad="50800" dist="50800" dir="4800000" sx="99000" sy="99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6D0-45B0-BC74-D1DA465E753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6D0-45B0-BC74-D1DA465E7533}"/>
              </c:ext>
            </c:extLst>
          </c:dPt>
          <c:dPt>
            <c:idx val="2"/>
            <c:bubble3D val="0"/>
            <c:spPr>
              <a:solidFill>
                <a:srgbClr val="E36B6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6D0-45B0-BC74-D1DA465E7533}"/>
              </c:ext>
            </c:extLst>
          </c:dPt>
          <c:dLbls>
            <c:dLbl>
              <c:idx val="0"/>
              <c:layout>
                <c:manualLayout>
                  <c:x val="4.9704687425213605E-2"/>
                  <c:y val="0.206936547167191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Население</a:t>
                    </a: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2 801,43</a:t>
                    </a:r>
                    <a:r>
                      <a:rPr lang="ru-RU" sz="1400" b="1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err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endParaRPr lang="ru-RU" sz="1400" b="1" baseline="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28574315223731"/>
                      <c:h val="0.220922414657307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6D0-45B0-BC74-D1DA465E7533}"/>
                </c:ext>
              </c:extLst>
            </c:dLbl>
            <c:dLbl>
              <c:idx val="1"/>
              <c:layout>
                <c:manualLayout>
                  <c:x val="-7.8912907823057848E-2"/>
                  <c:y val="-8.52327449367667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</a:rPr>
                      <a:t>Прочие</a:t>
                    </a:r>
                    <a:r>
                      <a:rPr lang="ru-RU" sz="1400" b="1" baseline="0" dirty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0070C0"/>
                        </a:solidFill>
                      </a:rPr>
                      <a:t>1 032,6  </a:t>
                    </a:r>
                    <a:r>
                      <a:rPr lang="ru-RU" sz="1400" b="1" dirty="0" err="1">
                        <a:solidFill>
                          <a:srgbClr val="0070C0"/>
                        </a:solidFill>
                      </a:rPr>
                      <a:t>тыс.Гкал</a:t>
                    </a:r>
                    <a:r>
                      <a:rPr lang="ru-RU" sz="1400" b="1" dirty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baseline="0" dirty="0">
                        <a:solidFill>
                          <a:srgbClr val="FF0000"/>
                        </a:solidFill>
                      </a:rPr>
                      <a:t>25%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86542145417537"/>
                      <c:h val="0.213838610887424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6D0-45B0-BC74-D1DA465E7533}"/>
                </c:ext>
              </c:extLst>
            </c:dLbl>
            <c:dLbl>
              <c:idx val="2"/>
              <c:layout>
                <c:manualLayout>
                  <c:x val="-0.13249927521711827"/>
                  <c:y val="-0.114284315261985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Бюджетные организации</a:t>
                    </a:r>
                    <a:r>
                      <a:rPr lang="ru-RU" sz="1400" b="1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298,51 </a:t>
                    </a:r>
                    <a:r>
                      <a:rPr lang="ru-RU" sz="1400" b="1" dirty="0" err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r>
                      <a:rPr lang="ru-RU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4341873446440359"/>
                      <c:h val="0.182961774411581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6D0-45B0-BC74-D1DA465E7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2700" cap="flat" cmpd="sng" algn="ctr">
                  <a:solidFill>
                    <a:srgbClr val="0070C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население</c:v>
                </c:pt>
                <c:pt idx="1">
                  <c:v>юридические лица</c:v>
                </c:pt>
                <c:pt idx="2">
                  <c:v>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4496.05</c:v>
                </c:pt>
                <c:pt idx="1">
                  <c:v>1745.47</c:v>
                </c:pt>
                <c:pt idx="2">
                  <c:v>577.09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D0-45B0-BC74-D1DA465E7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0.5113</cdr:x>
      <cdr:y>0.32652</cdr:y>
    </cdr:from>
    <cdr:to>
      <cdr:x>0.83206</cdr:x>
      <cdr:y>0.68036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235515" y="1258908"/>
          <a:ext cx="1402472" cy="1364260"/>
        </a:xfrm>
        <a:prstGeom xmlns:a="http://schemas.openxmlformats.org/drawingml/2006/main" prst="ellipse">
          <a:avLst/>
        </a:prstGeom>
        <a:ln xmlns:a="http://schemas.openxmlformats.org/drawingml/2006/main" w="28575">
          <a:solidFill>
            <a:srgbClr val="0087C5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41 090,34</a:t>
          </a:r>
        </a:p>
        <a:p xmlns:a="http://schemas.openxmlformats.org/drawingml/2006/main">
          <a:pPr algn="ctr"/>
          <a:r>
            <a:rPr lang="ru-RU" sz="1600" b="1" dirty="0" err="1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млн.тенге</a:t>
          </a:r>
          <a:endParaRPr lang="en-US" sz="1600" b="1" dirty="0">
            <a:solidFill>
              <a:srgbClr val="0087C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0.1699</cdr:x>
      <cdr:y>0.26735</cdr:y>
    </cdr:from>
    <cdr:to>
      <cdr:x>0.37181</cdr:x>
      <cdr:y>0.6151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401" y="7030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0.02756</cdr:y>
    </cdr:from>
    <cdr:to>
      <cdr:x>0.36969</cdr:x>
      <cdr:y>0.32217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72459"/>
          <a:ext cx="1674194" cy="77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endParaRPr lang="ru-RU" sz="1800" b="1" dirty="0">
            <a:solidFill>
              <a:srgbClr val="E36B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0.51868</cdr:x>
      <cdr:y>0.80803</cdr:y>
    </cdr:from>
    <cdr:to>
      <cdr:x>0.73498</cdr:x>
      <cdr:y>0.87983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8906" y="2124743"/>
          <a:ext cx="979545" cy="18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</a:t>
          </a:r>
          <a:endParaRPr lang="ru-RU" sz="11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0.47249</cdr:x>
      <cdr:y>0.33256</cdr:y>
    </cdr:from>
    <cdr:to>
      <cdr:x>0.71367</cdr:x>
      <cdr:y>0.49993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9713" y="874484"/>
          <a:ext cx="1092200" cy="44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0.37331</cdr:x>
      <cdr:y>0.44009</cdr:y>
    </cdr:from>
    <cdr:to>
      <cdr:x>0.67427</cdr:x>
      <cdr:y>0.61527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3698" y="2006259"/>
          <a:ext cx="1389626" cy="79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4 220,38 </a:t>
          </a:r>
          <a:r>
            <a:rPr lang="ru-RU" sz="1800" b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тыс.Гкал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0.1699</cdr:x>
      <cdr:y>0.26735</cdr:y>
    </cdr:from>
    <cdr:to>
      <cdr:x>0.37181</cdr:x>
      <cdr:y>0.6151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401" y="7030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0.02756</cdr:y>
    </cdr:from>
    <cdr:to>
      <cdr:x>0.36969</cdr:x>
      <cdr:y>0.32217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72459"/>
          <a:ext cx="1674194" cy="77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endParaRPr lang="ru-RU" sz="1800" b="1" dirty="0">
            <a:solidFill>
              <a:srgbClr val="E36B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0.51868</cdr:x>
      <cdr:y>0.80803</cdr:y>
    </cdr:from>
    <cdr:to>
      <cdr:x>0.73498</cdr:x>
      <cdr:y>0.87983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8906" y="2124743"/>
          <a:ext cx="979545" cy="18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</a:t>
          </a:r>
          <a:endParaRPr lang="ru-RU" sz="11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0.47249</cdr:x>
      <cdr:y>0.33256</cdr:y>
    </cdr:from>
    <cdr:to>
      <cdr:x>0.71367</cdr:x>
      <cdr:y>0.49993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9713" y="874484"/>
          <a:ext cx="1092200" cy="44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0.38665</cdr:x>
      <cdr:y>0.44003</cdr:y>
    </cdr:from>
    <cdr:to>
      <cdr:x>0.68761</cdr:x>
      <cdr:y>0.61522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85267" y="2005966"/>
          <a:ext cx="1389625" cy="79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4 133,54 </a:t>
          </a:r>
          <a:r>
            <a:rPr lang="ru-RU" sz="1800" b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тыс.Гкал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3" y="1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6" y="1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EB3A-73C0-4ED3-9E1C-DB07CC0E9BF9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4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3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6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742A-1BA4-45B1-8B74-08ED9D855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8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8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6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0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обновить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39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22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64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40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0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8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Исправить на 23-26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06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Исправить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5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1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3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3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8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8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8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2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3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224F-6EC9-4458-AD82-CE74C1E600ED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EE30-FF3E-4B55-AF0B-EF59EA27D06C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D898-5C39-42E7-85F1-46D9512975E9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8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39E2-1D29-4360-A181-8F8C80A7B2F0}" type="datetime1">
              <a:rPr lang="ru-RU" smtClean="0"/>
              <a:t>09.07.2025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07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ADE-E527-4D18-9FB8-A726BD8A4949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B2F0-2B65-4383-9F55-D32CE37E0336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03B-2500-4A64-B3F1-F73B1134CB8A}" type="datetime1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BFBE-C7B1-4D15-A73F-88A8858C579F}" type="datetime1">
              <a:rPr lang="ru-RU" smtClean="0"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6627-7F48-4ED6-A2F1-3231D4632E19}" type="datetime1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351D-AC92-4C90-B17F-D506335318D9}" type="datetime1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7B75-04C2-4DBA-BBDF-B3E2C0C2F965}" type="datetime1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2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DB59-BE6C-4B5F-B90C-9C581AED1526}" type="datetime1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6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0146-A25D-4E42-B64C-19C5FEFF0CBB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584" y="330093"/>
            <a:ext cx="8759509" cy="71097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sz="2133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Учредитель: КГУ «Управление энергетики и водоснабжения города Алматы»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863" y="6462221"/>
            <a:ext cx="2652087" cy="35427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sz="3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г. Алматы 2025г.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Google Shape;499;p90"/>
          <p:cNvSpPr txBox="1"/>
          <p:nvPr/>
        </p:nvSpPr>
        <p:spPr>
          <a:xfrm rot="16200000">
            <a:off x="-625201" y="5618059"/>
            <a:ext cx="1657643" cy="38495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 descr="Картинки по запросу герб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517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i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Герб Алма-Аты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46" y="330093"/>
            <a:ext cx="1128949" cy="11289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9811E2-4625-4F69-8512-06F51C4AB6E6}"/>
              </a:ext>
            </a:extLst>
          </p:cNvPr>
          <p:cNvSpPr txBox="1"/>
          <p:nvPr/>
        </p:nvSpPr>
        <p:spPr>
          <a:xfrm>
            <a:off x="1443125" y="1618826"/>
            <a:ext cx="9718426" cy="135691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sz="2133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2025 </a:t>
            </a:r>
            <a:r>
              <a:rPr lang="ru-RU" altLang="ru-RU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жылғы</a:t>
            </a:r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1 </a:t>
            </a:r>
            <a:r>
              <a:rPr lang="ru-RU" altLang="ru-RU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жартыжылдық</a:t>
            </a:r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есеп</a:t>
            </a:r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беру </a:t>
            </a:r>
          </a:p>
          <a:p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«Алматы </a:t>
            </a:r>
            <a:r>
              <a:rPr lang="ru-RU" altLang="ru-RU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жылу</a:t>
            </a:r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жүйесі</a:t>
            </a:r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» ЖШС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6096" y="-57997"/>
            <a:ext cx="0" cy="6926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889" y1="16000" x2="67111" y2="28444"/>
                        <a14:foregroundMark x1="28444" y1="16000" x2="4889" y2="16000"/>
                        <a14:foregroundMark x1="45333" y1="35111" x2="45333" y2="35111"/>
                        <a14:foregroundMark x1="44444" y1="35556" x2="36000" y2="41778"/>
                        <a14:foregroundMark x1="36000" y1="42222" x2="34667" y2="56000"/>
                        <a14:foregroundMark x1="36000" y1="56444" x2="44000" y2="64000"/>
                        <a14:backgroundMark x1="12889" y1="31111" x2="13778" y2="80889"/>
                        <a14:backgroundMark x1="17778" y1="80889" x2="56000" y2="89333"/>
                        <a14:backgroundMark x1="86222" y1="71111" x2="85333" y2="14222"/>
                        <a14:backgroundMark x1="50222" y1="46667" x2="50222" y2="46667"/>
                        <a14:backgroundMark x1="53333" y1="49778" x2="53333" y2="49778"/>
                        <a14:backgroundMark x1="46667" y1="49778" x2="46667" y2="49778"/>
                        <a14:backgroundMark x1="50222" y1="53333" x2="50222" y2="53333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7" y="330093"/>
            <a:ext cx="1130400" cy="113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EC615-DC0F-3242-FBBA-3FCF48947A7B}"/>
              </a:ext>
            </a:extLst>
          </p:cNvPr>
          <p:cNvSpPr txBox="1"/>
          <p:nvPr/>
        </p:nvSpPr>
        <p:spPr>
          <a:xfrm>
            <a:off x="1570894" y="3553502"/>
            <a:ext cx="9718426" cy="135691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sz="2133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Отчет о деятельности </a:t>
            </a:r>
          </a:p>
          <a:p>
            <a: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ТОО «Алматинские тепловые сети» </a:t>
            </a:r>
          </a:p>
          <a:p>
            <a: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за 1-е полугодие 2025 года </a:t>
            </a:r>
          </a:p>
        </p:txBody>
      </p:sp>
    </p:spTree>
    <p:extLst>
      <p:ext uri="{BB962C8B-B14F-4D97-AF65-F5344CB8AC3E}">
        <p14:creationId xmlns:p14="http://schemas.microsoft.com/office/powerpoint/2010/main" val="422674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502731" y="8972"/>
            <a:ext cx="11820525" cy="544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Работы по реконструкции тепловых сетей в 2025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E83CAB-AEAC-330E-B217-7F113594BBEE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057BF-EE8D-DD36-7D13-F4AFC10C0D60}"/>
              </a:ext>
            </a:extLst>
          </p:cNvPr>
          <p:cNvSpPr txBox="1"/>
          <p:nvPr/>
        </p:nvSpPr>
        <p:spPr>
          <a:xfrm>
            <a:off x="11716378" y="69262"/>
            <a:ext cx="46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2FE5A4-628E-4E93-A55D-F60194D84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5" y="1143316"/>
            <a:ext cx="3640540" cy="40667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C668A-418B-70F2-A12A-2E2902159ED9}"/>
              </a:ext>
            </a:extLst>
          </p:cNvPr>
          <p:cNvSpPr txBox="1"/>
          <p:nvPr/>
        </p:nvSpPr>
        <p:spPr>
          <a:xfrm>
            <a:off x="645347" y="5345323"/>
            <a:ext cx="349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Реконструкция тепловых сетей от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мкр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-н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Коктем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3 ЦТП-1з до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Байзакова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298</a:t>
            </a:r>
            <a:b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(ул. Сатпаева-Мусрепова-Бухар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жырау-Байзакова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22B34-0B30-F6A0-1448-E62A28E993A6}"/>
              </a:ext>
            </a:extLst>
          </p:cNvPr>
          <p:cNvSpPr txBox="1"/>
          <p:nvPr/>
        </p:nvSpPr>
        <p:spPr>
          <a:xfrm>
            <a:off x="8179987" y="5344629"/>
            <a:ext cx="3409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Реконструкция тепловых сетей от ТК- 2сз-1 до жилого дома Айтеке би 194</a:t>
            </a:r>
            <a:b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(ул. Исаева-Казбек би-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Чокина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-Айтеке би)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CA8DF-D130-0FB8-70B7-E463B4CF8EF2}"/>
              </a:ext>
            </a:extLst>
          </p:cNvPr>
          <p:cNvSpPr txBox="1"/>
          <p:nvPr/>
        </p:nvSpPr>
        <p:spPr>
          <a:xfrm>
            <a:off x="4491735" y="5335716"/>
            <a:ext cx="340901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  <a:spcAft>
                <a:spcPts val="800"/>
              </a:spcAft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Реконструкция тепловых сетей от ТК-7к-8, ТК-7к-9 до жилого дома Карасай батыра 182 кв (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ул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Жарокова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,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Кабанбай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батыра,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Айманова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, Карасай батыра)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C3D5F2-B2F7-8AB8-01CF-67D19B1E6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87" y="1120772"/>
            <a:ext cx="3536391" cy="40892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A027BA-2CED-2EBC-7653-83FE4A4D97ED}"/>
              </a:ext>
            </a:extLst>
          </p:cNvPr>
          <p:cNvSpPr txBox="1"/>
          <p:nvPr/>
        </p:nvSpPr>
        <p:spPr>
          <a:xfrm>
            <a:off x="4651675" y="688977"/>
            <a:ext cx="3135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  <a:spcAft>
                <a:spcPts val="800"/>
              </a:spcAft>
            </a:pPr>
            <a:r>
              <a:rPr lang="ru-RU" sz="2000" kern="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/>
              </a:rPr>
              <a:t>После реконструкции</a:t>
            </a:r>
            <a:endParaRPr lang="ru-KZ" sz="2000" kern="0" dirty="0">
              <a:ln w="0"/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5BD988-AF69-2EBF-3026-A38B365F8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59" y="1143317"/>
            <a:ext cx="3330788" cy="4066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37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5737" y="-23051"/>
            <a:ext cx="11477555" cy="58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Исполнение</a:t>
            </a:r>
            <a:r>
              <a:rPr lang="ru-RU" sz="32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инвестиционной</a:t>
            </a:r>
            <a:r>
              <a:rPr lang="ru-RU" sz="32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программы за 1-е полугодие 2025 года</a:t>
            </a:r>
            <a:endParaRPr lang="ru-RU" sz="3200" b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, коробка, Мобильный телефон, офисные принадлежн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E33E70-21C0-916A-7CF9-4E2115981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2" y="1711783"/>
            <a:ext cx="2575825" cy="3434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3F9685-130A-E66E-BF1C-597541EF1EEC}"/>
              </a:ext>
            </a:extLst>
          </p:cNvPr>
          <p:cNvSpPr txBox="1"/>
          <p:nvPr/>
        </p:nvSpPr>
        <p:spPr>
          <a:xfrm>
            <a:off x="663520" y="1198346"/>
            <a:ext cx="264694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Тепловизор В20 </a:t>
            </a:r>
            <a:r>
              <a:rPr lang="en-US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Hikmicro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13" name="Рисунок 12" descr="Изображение выглядит как Багаж и сумки, текст, Аксессуары для повседневного ношения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B6EF8E-3CE4-35D1-5DC0-140847962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60" y="4011364"/>
            <a:ext cx="3994356" cy="27373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499054-2803-C195-3BED-F8E5A475F51D}"/>
              </a:ext>
            </a:extLst>
          </p:cNvPr>
          <p:cNvSpPr txBox="1"/>
          <p:nvPr/>
        </p:nvSpPr>
        <p:spPr>
          <a:xfrm>
            <a:off x="4727659" y="3642032"/>
            <a:ext cx="310815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Микроометр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ИКС-30А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18" name="Рисунок 17" descr="Изображение выглядит как двигатель, генератор, машин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D34D046-68C6-D044-5B2A-4752136E3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34386" b="4200"/>
          <a:stretch/>
        </p:blipFill>
        <p:spPr>
          <a:xfrm>
            <a:off x="8977033" y="1711783"/>
            <a:ext cx="2648910" cy="33715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C8F4E4-E246-93EF-93C4-3C1AC295294E}"/>
              </a:ext>
            </a:extLst>
          </p:cNvPr>
          <p:cNvSpPr txBox="1"/>
          <p:nvPr/>
        </p:nvSpPr>
        <p:spPr>
          <a:xfrm>
            <a:off x="3590337" y="622694"/>
            <a:ext cx="538669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Беспроводная система лазерной центровки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22" name="Рисунок 21" descr="Изображение выглядит как аксессуар, чехол, Багаж и сумки, чемода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FEA77CF-3669-0FAF-BAC8-1F02AF9EC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31345" r="5958"/>
          <a:stretch/>
        </p:blipFill>
        <p:spPr>
          <a:xfrm>
            <a:off x="4044333" y="965432"/>
            <a:ext cx="4005583" cy="2676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0CB8D-C5AC-8EFE-10B4-2F17E2D851D2}"/>
              </a:ext>
            </a:extLst>
          </p:cNvPr>
          <p:cNvSpPr txBox="1"/>
          <p:nvPr/>
        </p:nvSpPr>
        <p:spPr>
          <a:xfrm>
            <a:off x="8440615" y="1203371"/>
            <a:ext cx="375138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KZ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Инверторный сварочный аппарат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BB5D68-E138-C87B-4104-D7EA4EFBC841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A1AC7-0C38-156E-91AC-413F50864F68}"/>
              </a:ext>
            </a:extLst>
          </p:cNvPr>
          <p:cNvSpPr txBox="1"/>
          <p:nvPr/>
        </p:nvSpPr>
        <p:spPr>
          <a:xfrm>
            <a:off x="11625943" y="68186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5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13E660-47DF-0944-C6BD-F9FA5378118F}"/>
              </a:ext>
            </a:extLst>
          </p:cNvPr>
          <p:cNvSpPr/>
          <p:nvPr/>
        </p:nvSpPr>
        <p:spPr>
          <a:xfrm>
            <a:off x="5927833" y="533354"/>
            <a:ext cx="6264167" cy="6324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6" y="-13573"/>
            <a:ext cx="11820525" cy="6156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тарифах на услуги теплоснабжения</a:t>
            </a:r>
            <a:endParaRPr lang="ru-RU" sz="2800" b="1" kern="0" dirty="0">
              <a:ln w="0"/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5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6555" y="544195"/>
            <a:ext cx="11845000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7F53C0-B656-162C-95D4-31FA8B594B96}"/>
              </a:ext>
            </a:extLst>
          </p:cNvPr>
          <p:cNvSpPr txBox="1"/>
          <p:nvPr/>
        </p:nvSpPr>
        <p:spPr>
          <a:xfrm>
            <a:off x="5952310" y="5485639"/>
            <a:ext cx="6249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тариф по группам (без НДС):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7 898 тенге/Гкал (рост на 3,3%)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14 488 тенге/Гкал (рост на 3,3%)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Бюджетные организации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23 521 тенге/Гкал (снижение на 14%)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2A2C3C-1F54-4B1A-3B82-E414691DA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795" y="624216"/>
            <a:ext cx="4939205" cy="48614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09B3E4-9E21-6926-6BCE-BC5E751E0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40" y="608843"/>
            <a:ext cx="4865704" cy="50236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1282DE-0A70-52C5-7D2D-35E0D2170A4A}"/>
              </a:ext>
            </a:extLst>
          </p:cNvPr>
          <p:cNvSpPr/>
          <p:nvPr/>
        </p:nvSpPr>
        <p:spPr>
          <a:xfrm>
            <a:off x="11625943" y="-13573"/>
            <a:ext cx="566057" cy="534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D8AE6-5B16-1745-4645-AD8A3C6476E7}"/>
              </a:ext>
            </a:extLst>
          </p:cNvPr>
          <p:cNvSpPr txBox="1"/>
          <p:nvPr/>
        </p:nvSpPr>
        <p:spPr>
          <a:xfrm>
            <a:off x="11625943" y="58933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B686C-ABB4-68B0-2991-B32DE74DD911}"/>
              </a:ext>
            </a:extLst>
          </p:cNvPr>
          <p:cNvSpPr txBox="1"/>
          <p:nvPr/>
        </p:nvSpPr>
        <p:spPr>
          <a:xfrm>
            <a:off x="395952" y="5485638"/>
            <a:ext cx="5556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тариф по группам (без НДС):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7 649 тенге/Гкал.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14 031 тенге/Гкал.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Бюджетные организации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27 380 тенге/Гкал.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B30A7-4204-AC85-8EC1-2ED885C90A87}"/>
              </a:ext>
            </a:extLst>
          </p:cNvPr>
          <p:cNvSpPr txBox="1"/>
          <p:nvPr/>
        </p:nvSpPr>
        <p:spPr>
          <a:xfrm>
            <a:off x="5912912" y="6446120"/>
            <a:ext cx="532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 Изменение долей в структуре тарифа произошло за счет увеличения расходов на транспортировку тепловой энергии.</a:t>
            </a:r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8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-57152"/>
            <a:ext cx="11820525" cy="6903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Исполнение тарифной сметы за 1-ое полугодие 2025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5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6" y="599449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87D686-7058-F963-0E56-A5862F3EC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38986"/>
              </p:ext>
            </p:extLst>
          </p:nvPr>
        </p:nvGraphicFramePr>
        <p:xfrm>
          <a:off x="490537" y="695934"/>
          <a:ext cx="11582401" cy="60993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0470">
                  <a:extLst>
                    <a:ext uri="{9D8B030D-6E8A-4147-A177-3AD203B41FA5}">
                      <a16:colId xmlns:a16="http://schemas.microsoft.com/office/drawing/2014/main" val="2362027639"/>
                    </a:ext>
                  </a:extLst>
                </a:gridCol>
                <a:gridCol w="3026758">
                  <a:extLst>
                    <a:ext uri="{9D8B030D-6E8A-4147-A177-3AD203B41FA5}">
                      <a16:colId xmlns:a16="http://schemas.microsoft.com/office/drawing/2014/main" val="40453809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1948867079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3249233950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68022840"/>
                    </a:ext>
                  </a:extLst>
                </a:gridCol>
                <a:gridCol w="815749">
                  <a:extLst>
                    <a:ext uri="{9D8B030D-6E8A-4147-A177-3AD203B41FA5}">
                      <a16:colId xmlns:a16="http://schemas.microsoft.com/office/drawing/2014/main" val="2609924800"/>
                    </a:ext>
                  </a:extLst>
                </a:gridCol>
                <a:gridCol w="4518252">
                  <a:extLst>
                    <a:ext uri="{9D8B030D-6E8A-4147-A177-3AD203B41FA5}">
                      <a16:colId xmlns:a16="http://schemas.microsoft.com/office/drawing/2014/main" val="234631030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Отклонение, 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extLst>
                  <a:ext uri="{0D108BD9-81ED-4DB2-BD59-A6C34878D82A}">
                    <a16:rowId xmlns:a16="http://schemas.microsoft.com/office/drawing/2014/main" val="187821656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26 298 558,13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13 405 304,03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-49%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6311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1 603 523,15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1 454 055,41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47079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103 276,65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81 132,97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- 21,4%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2498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97 502,75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236 670,22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143%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перерасхода:  рост стоимости бензина на 36%,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диз.топлива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52% (с 2020-2025гг.), увеличение расхода ГСМ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диз.топливо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в связи высоким износом автотранспорта.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6355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 и канализация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27 728,02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25 785,83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тарифа ГКП «Алматы Су» (с 2020-2025гг.):  вода для технологических нужд на 160%, вода для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хознужд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102%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34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1 375 015,73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1 110 466,38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тарифов с 2020-2025гг.: на электроэнергию на 84%, на тепловую энергию теплоисточников АО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АлЭС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 - 58%, ТОО «АТКЭ» - 104%.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9973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10 570 498,18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5 314 840,76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850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(5 593 883,25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4 683 333,35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3 142 880,19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9625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нормативные потери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8 211 423,60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2 679 441,92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0997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954 325,10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516 044,07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6953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(экологические платежи)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1 710,40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741,09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01424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организаций, всего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273 744,35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297 300,60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095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2 781 381,91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1 490 429,60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8418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2 781 381,91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1 490 429,60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4543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1 043 432,63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478 012,99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95686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160 688,62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73 614,0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17859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7 906,51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3 953,26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936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 и сборы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1 300 179,90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675 408,43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2541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2 824,17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3 309,80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Перерасход связан с ростом тарифов с 2020 года: на электроэнергию на 84%, рост тарифа на тепло АО «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АлЭС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- 58%, ТОО «АТКЭ» - 104%.%, рост тарифа на воду на 102%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4515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468,48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1 414,71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192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895,28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354,27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298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Консультационные, аудиторские услуги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29 542,33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26 727,50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61754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10 271,43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4 904,27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договора.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753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225 172,55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222 730,38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2889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5 748,51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Кредитный договор по программе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Нурлы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Жол"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8438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29 085 688,54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14 89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5 500,41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5384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(+) /убыток (-)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4 903,97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Исполение по итогам полугодия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8699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29 085 688,54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17 910 404,37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3539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(товаров, работ)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6 712,68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4 133,54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49013"/>
                  </a:ext>
                </a:extLst>
              </a:tr>
              <a:tr h="3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15,62%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13,82%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115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1 242,85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662,92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0152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тенге/Гкал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4 332,95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4 332,95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8814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992547-09C8-9AE7-34F1-030A5457C8CD}"/>
              </a:ext>
            </a:extLst>
          </p:cNvPr>
          <p:cNvSpPr/>
          <p:nvPr/>
        </p:nvSpPr>
        <p:spPr>
          <a:xfrm>
            <a:off x="11537495" y="-13573"/>
            <a:ext cx="654506" cy="613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440A5-97CA-F0C9-43EE-71D4CC5BF3FB}"/>
              </a:ext>
            </a:extLst>
          </p:cNvPr>
          <p:cNvSpPr txBox="1"/>
          <p:nvPr/>
        </p:nvSpPr>
        <p:spPr>
          <a:xfrm>
            <a:off x="11597026" y="72154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2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56879" y="-11928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Соблюдение показателей качества и надежности услуг и </a:t>
            </a:r>
            <a:b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достижение показателей эффективности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6553" y="690334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7528438E-2254-1E26-89F3-91652059690A}"/>
              </a:ext>
            </a:extLst>
          </p:cNvPr>
          <p:cNvSpPr/>
          <p:nvPr/>
        </p:nvSpPr>
        <p:spPr>
          <a:xfrm>
            <a:off x="636768" y="3670050"/>
            <a:ext cx="10918464" cy="1358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качества и надежности регулируемых услуг и показатели эффективности деятельности субъекта утверждаются при формировании тарифа с применением </a:t>
            </a:r>
            <a:r>
              <a:rPr lang="ru-RU" sz="18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стимулирующего метода тарифного регулирования </a:t>
            </a: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гл.13 Правил осуществления деятельности субъектами естественных монополий от 13 августа 2019 года №73</a:t>
            </a: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5DE51EF2-0060-9C8D-49EF-1104CB347773}"/>
              </a:ext>
            </a:extLst>
          </p:cNvPr>
          <p:cNvSpPr/>
          <p:nvPr/>
        </p:nvSpPr>
        <p:spPr>
          <a:xfrm>
            <a:off x="622544" y="930340"/>
            <a:ext cx="10918464" cy="2487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п.7 параграфа 1 Правил формирования тарифов №90 от 19.11.2019 г., при формировании тарифа применяются следующие методы тарифного регулирования сфер естественных монополий:</a:t>
            </a:r>
            <a:endParaRPr lang="ru-RU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−"/>
            </a:pP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затратный метод тарифного регулирования;</a:t>
            </a:r>
            <a:endParaRPr lang="ru-RU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−"/>
            </a:pP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стимулирующий метод тарифного регулирования;</a:t>
            </a:r>
            <a:endParaRPr lang="ru-RU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−"/>
            </a:pP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индексации;</a:t>
            </a:r>
            <a:endParaRPr lang="ru-RU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just">
              <a:buFont typeface="Arial" panose="020B0604020202020204" pitchFamily="34" charset="0"/>
              <a:buChar char="−"/>
            </a:pP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тарифа на основании заключенного договора государственно-частного партнерства.</a:t>
            </a:r>
            <a:endParaRPr lang="ru-RU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05D53361-ED84-8DCB-7EFC-7866B9B036CE}"/>
              </a:ext>
            </a:extLst>
          </p:cNvPr>
          <p:cNvSpPr/>
          <p:nvPr/>
        </p:nvSpPr>
        <p:spPr>
          <a:xfrm>
            <a:off x="636768" y="5280568"/>
            <a:ext cx="10918464" cy="12077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ТОО «</a:t>
            </a:r>
            <a:r>
              <a:rPr lang="ru-RU" sz="1867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АлТС</a:t>
            </a: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пятилетний предельный уровень тарифа и тарифной сметы был утвержден </a:t>
            </a:r>
            <a:r>
              <a:rPr lang="ru-RU" sz="18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затратным методом</a:t>
            </a: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связи с чем показатели качества и надежности регулируемых услуг и показатели эффективности деятельности субъекта не утверждены (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№143-ОД от 11 января 2022 года</a:t>
            </a:r>
            <a:r>
              <a:rPr lang="ru-RU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79961A-F2EF-8557-D460-9A8321B0A34C}"/>
              </a:ext>
            </a:extLst>
          </p:cNvPr>
          <p:cNvSpPr/>
          <p:nvPr/>
        </p:nvSpPr>
        <p:spPr>
          <a:xfrm>
            <a:off x="11469020" y="0"/>
            <a:ext cx="728355" cy="703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568A0-6D27-3016-E4BE-67654E971760}"/>
              </a:ext>
            </a:extLst>
          </p:cNvPr>
          <p:cNvSpPr txBox="1"/>
          <p:nvPr/>
        </p:nvSpPr>
        <p:spPr>
          <a:xfrm>
            <a:off x="11555232" y="102406"/>
            <a:ext cx="62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6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D11DE6-9C68-F321-188E-A96E8FA75DB8}"/>
              </a:ext>
            </a:extLst>
          </p:cNvPr>
          <p:cNvSpPr/>
          <p:nvPr/>
        </p:nvSpPr>
        <p:spPr>
          <a:xfrm>
            <a:off x="6090096" y="536740"/>
            <a:ext cx="6066315" cy="6317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" y="-13573"/>
            <a:ext cx="11820525" cy="5373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Финансовые показатели за 1-ое полугодие 2025 год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V="1">
            <a:off x="356554" y="523771"/>
            <a:ext cx="11843538" cy="21762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12B7F0A-66B1-D612-C8EB-2F2FD248A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291267"/>
              </p:ext>
            </p:extLst>
          </p:nvPr>
        </p:nvGraphicFramePr>
        <p:xfrm>
          <a:off x="418267" y="593902"/>
          <a:ext cx="5793801" cy="53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CEC75DCD-EF28-78A3-DD23-FAD48F8A8CBA}"/>
              </a:ext>
            </a:extLst>
          </p:cNvPr>
          <p:cNvSpPr/>
          <p:nvPr/>
        </p:nvSpPr>
        <p:spPr>
          <a:xfrm>
            <a:off x="3315167" y="2388514"/>
            <a:ext cx="1857828" cy="1776549"/>
          </a:xfrm>
          <a:prstGeom prst="ellipse">
            <a:avLst/>
          </a:prstGeom>
          <a:ln w="28575">
            <a:solidFill>
              <a:srgbClr val="0087C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</a:t>
            </a:r>
          </a:p>
          <a:p>
            <a:pPr algn="ctr"/>
            <a:r>
              <a:rPr lang="ru-RU" sz="16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44 802,30 </a:t>
            </a:r>
            <a:r>
              <a:rPr lang="ru-RU" sz="16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16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18A6127-1C90-6183-767E-9C73DBA3A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099370"/>
              </p:ext>
            </p:extLst>
          </p:nvPr>
        </p:nvGraphicFramePr>
        <p:xfrm>
          <a:off x="6258860" y="598930"/>
          <a:ext cx="5829663" cy="536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2">
            <a:extLst>
              <a:ext uri="{FF2B5EF4-FFF2-40B4-BE49-F238E27FC236}">
                <a16:creationId xmlns:a16="http://schemas.microsoft.com/office/drawing/2014/main" id="{B5C539FA-3DAA-E780-A535-520D579E2622}"/>
              </a:ext>
            </a:extLst>
          </p:cNvPr>
          <p:cNvSpPr/>
          <p:nvPr/>
        </p:nvSpPr>
        <p:spPr>
          <a:xfrm>
            <a:off x="454127" y="5959677"/>
            <a:ext cx="11634396" cy="802683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результат (прибыль) по итогам 1-го полугодия 2025 года + 3 711,96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результат (прибыль) по итогам 1-го полугодия 2024 года + 1 892,41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3A7356-9D64-380A-558E-CA97BEB8BD6E}"/>
              </a:ext>
            </a:extLst>
          </p:cNvPr>
          <p:cNvSpPr/>
          <p:nvPr/>
        </p:nvSpPr>
        <p:spPr>
          <a:xfrm>
            <a:off x="11553647" y="-8370"/>
            <a:ext cx="646445" cy="537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5DAA0-46F6-4DF4-0BBC-FD81E7AB22B3}"/>
              </a:ext>
            </a:extLst>
          </p:cNvPr>
          <p:cNvSpPr txBox="1"/>
          <p:nvPr/>
        </p:nvSpPr>
        <p:spPr>
          <a:xfrm>
            <a:off x="11597326" y="35925"/>
            <a:ext cx="55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0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57151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Дебиторская и кредиторская задолженность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1506200" y="6281966"/>
            <a:ext cx="685800" cy="576034"/>
          </a:xfrm>
          <a:prstGeom prst="rect">
            <a:avLst/>
          </a:prstGeom>
          <a:noFill/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13E660-47DF-0944-C6BD-F9FA5378118F}"/>
              </a:ext>
            </a:extLst>
          </p:cNvPr>
          <p:cNvSpPr/>
          <p:nvPr/>
        </p:nvSpPr>
        <p:spPr>
          <a:xfrm>
            <a:off x="6110921" y="676761"/>
            <a:ext cx="6081079" cy="6181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41633" y="595198"/>
            <a:ext cx="11835446" cy="10116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E26213-C1C3-90A0-A97D-427B5DB552E6}"/>
              </a:ext>
            </a:extLst>
          </p:cNvPr>
          <p:cNvSpPr txBox="1"/>
          <p:nvPr/>
        </p:nvSpPr>
        <p:spPr>
          <a:xfrm>
            <a:off x="453383" y="704610"/>
            <a:ext cx="5001485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ДЕБИТОРСКАЯ ЗАДОЛЖЕННОСТЬ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97D3D-7854-7636-2817-AB69C8E1220B}"/>
              </a:ext>
            </a:extLst>
          </p:cNvPr>
          <p:cNvSpPr txBox="1"/>
          <p:nvPr/>
        </p:nvSpPr>
        <p:spPr>
          <a:xfrm>
            <a:off x="6177909" y="704610"/>
            <a:ext cx="4689788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КРЕДИТОРСКАЯ ЗАДОЛЖЕННОСТЬ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0D70A-BEB1-D42D-4597-EBA2F0C12E94}"/>
              </a:ext>
            </a:extLst>
          </p:cNvPr>
          <p:cNvSpPr txBox="1"/>
          <p:nvPr/>
        </p:nvSpPr>
        <p:spPr>
          <a:xfrm>
            <a:off x="6177909" y="3184441"/>
            <a:ext cx="59991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kk-K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ПРИЧИНЫ ОБРАЗОВАНИЯ:</a:t>
            </a:r>
          </a:p>
          <a:p>
            <a:pPr algn="just">
              <a:tabLst>
                <a:tab pos="630555" algn="l"/>
              </a:tabLst>
            </a:pP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тариф ТОО «АлТС» не покрывает все расходы, так как стоимость услуг, работ и ТМЦ приняты на уровне цен 2020 года (10 819 тенге/ГКал);</a:t>
            </a:r>
          </a:p>
          <a:p>
            <a:pPr algn="just">
              <a:tabLst>
                <a:tab pos="630555" algn="l"/>
              </a:tabLst>
            </a:pP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накопленная задолженность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сформировавшаяся с 2015 года (11,02 млрд.тг., в т.ч. 5,8 млрд.тг. за 2024 год), которая погашается в первую очередь, что приводит к накоплению текущей кредторской задолженности;</a:t>
            </a:r>
          </a:p>
          <a:p>
            <a:pPr algn="just">
              <a:tabLst>
                <a:tab pos="630555" algn="l"/>
              </a:tabLst>
            </a:pP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не учтены в тарифе расходы по возрату основного долга по кредитам Нурлы жол (1,9 млрд.тг. в год);</a:t>
            </a:r>
            <a:endParaRPr lang="ru-KZ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несовершенство </a:t>
            </a:r>
            <a:r>
              <a:rPr lang="kk-K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нормативно-правовых актов по тарифообразованию</a:t>
            </a: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неполное распределение тепловой энергии</a:t>
            </a:r>
            <a:r>
              <a:rPr lang="kk-K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1000"/>
              </a:spcAft>
              <a:tabLst>
                <a:tab pos="630555" algn="l"/>
              </a:tabLst>
            </a:pPr>
            <a:r>
              <a:rPr lang="kk-K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причины являются постоянными, </a:t>
            </a:r>
            <a:r>
              <a:rPr lang="kk-K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кредиторская задолженность образуется </a:t>
            </a:r>
            <a:r>
              <a:rPr lang="kk-K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месяц</a:t>
            </a:r>
            <a:r>
              <a:rPr lang="kk-K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имеется потребность в субсидировании.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4B10CB-B256-C79B-44F5-98F4F025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3" y="1202125"/>
            <a:ext cx="5553850" cy="271500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340168-5A94-95F1-1209-56167833A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93812"/>
              </p:ext>
            </p:extLst>
          </p:nvPr>
        </p:nvGraphicFramePr>
        <p:xfrm>
          <a:off x="453383" y="4442495"/>
          <a:ext cx="5345428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Период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1кв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2кв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кв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4кв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033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868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2024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690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665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2025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789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lang="en-US" sz="14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.2025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B9D69B-9CDC-254F-8361-3E601F6140B4}"/>
              </a:ext>
            </a:extLst>
          </p:cNvPr>
          <p:cNvSpPr/>
          <p:nvPr/>
        </p:nvSpPr>
        <p:spPr>
          <a:xfrm>
            <a:off x="11537495" y="-13573"/>
            <a:ext cx="654506" cy="613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147AE-F49E-CFF6-41FE-523697C31D7B}"/>
              </a:ext>
            </a:extLst>
          </p:cNvPr>
          <p:cNvSpPr txBox="1"/>
          <p:nvPr/>
        </p:nvSpPr>
        <p:spPr>
          <a:xfrm>
            <a:off x="11597026" y="62106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A4432B-0D25-771E-4F30-7323F6C6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909" y="1087521"/>
            <a:ext cx="5359586" cy="2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Сравнительный анализ потребления тепловой энергии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1506200" y="6281966"/>
            <a:ext cx="685800" cy="576034"/>
          </a:xfrm>
          <a:prstGeom prst="rect">
            <a:avLst/>
          </a:prstGeom>
          <a:noFill/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13E660-47DF-0944-C6BD-F9FA5378118F}"/>
              </a:ext>
            </a:extLst>
          </p:cNvPr>
          <p:cNvSpPr/>
          <p:nvPr/>
        </p:nvSpPr>
        <p:spPr>
          <a:xfrm>
            <a:off x="6110921" y="676761"/>
            <a:ext cx="6081079" cy="6181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15000"/>
              </a:lnSpc>
              <a:tabLst>
                <a:tab pos="630555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676761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E26213-C1C3-90A0-A97D-427B5DB552E6}"/>
              </a:ext>
            </a:extLst>
          </p:cNvPr>
          <p:cNvSpPr txBox="1"/>
          <p:nvPr/>
        </p:nvSpPr>
        <p:spPr>
          <a:xfrm>
            <a:off x="453383" y="704610"/>
            <a:ext cx="5001485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полугодие 2024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97D3D-7854-7636-2817-AB69C8E1220B}"/>
              </a:ext>
            </a:extLst>
          </p:cNvPr>
          <p:cNvSpPr txBox="1"/>
          <p:nvPr/>
        </p:nvSpPr>
        <p:spPr>
          <a:xfrm>
            <a:off x="6177909" y="704610"/>
            <a:ext cx="4689788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1-е полугодие 2025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0D6DA08-B7E4-A8DC-A19F-CC14A52E5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49978"/>
              </p:ext>
            </p:extLst>
          </p:nvPr>
        </p:nvGraphicFramePr>
        <p:xfrm>
          <a:off x="371475" y="1088157"/>
          <a:ext cx="5709605" cy="576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183B631-B796-D4A2-FE44-EACD8A544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670620"/>
              </p:ext>
            </p:extLst>
          </p:nvPr>
        </p:nvGraphicFramePr>
        <p:xfrm>
          <a:off x="6177909" y="1087743"/>
          <a:ext cx="5818148" cy="576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D27339-35B5-F50A-4AF7-FE6B6F80829A}"/>
              </a:ext>
            </a:extLst>
          </p:cNvPr>
          <p:cNvSpPr/>
          <p:nvPr/>
        </p:nvSpPr>
        <p:spPr>
          <a:xfrm>
            <a:off x="11524456" y="-13574"/>
            <a:ext cx="667545" cy="664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688B8-636A-EEE3-BDAE-10FF96A27BEC}"/>
              </a:ext>
            </a:extLst>
          </p:cNvPr>
          <p:cNvSpPr txBox="1"/>
          <p:nvPr/>
        </p:nvSpPr>
        <p:spPr>
          <a:xfrm>
            <a:off x="11569561" y="100762"/>
            <a:ext cx="5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0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0671663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начислении и поступлении денежных средств 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1506200" y="6281966"/>
            <a:ext cx="685800" cy="576034"/>
          </a:xfrm>
          <a:prstGeom prst="rect">
            <a:avLst/>
          </a:prstGeom>
          <a:noFill/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676761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BF3C1A-352F-7FD4-B128-1FDB6475D958}"/>
              </a:ext>
            </a:extLst>
          </p:cNvPr>
          <p:cNvSpPr/>
          <p:nvPr/>
        </p:nvSpPr>
        <p:spPr>
          <a:xfrm>
            <a:off x="11506200" y="-13574"/>
            <a:ext cx="685801" cy="690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4930B-B56E-BCC3-2472-C8B5E0B64588}"/>
              </a:ext>
            </a:extLst>
          </p:cNvPr>
          <p:cNvSpPr txBox="1"/>
          <p:nvPr/>
        </p:nvSpPr>
        <p:spPr>
          <a:xfrm>
            <a:off x="11566071" y="100762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B7433D-8BD3-945C-1316-752A09347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5" y="772736"/>
            <a:ext cx="11745733" cy="60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количестве приборов учета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486451" y="5503423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6554" y="611447"/>
            <a:ext cx="11835446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40F204-1AA7-B7E7-2EAE-D9F23372B450}"/>
              </a:ext>
            </a:extLst>
          </p:cNvPr>
          <p:cNvSpPr/>
          <p:nvPr/>
        </p:nvSpPr>
        <p:spPr>
          <a:xfrm>
            <a:off x="457552" y="697369"/>
            <a:ext cx="5742200" cy="616063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Google Shape;510;p91">
            <a:extLst>
              <a:ext uri="{FF2B5EF4-FFF2-40B4-BE49-F238E27FC236}">
                <a16:creationId xmlns:a16="http://schemas.microsoft.com/office/drawing/2014/main" id="{5F2C4EA5-EB32-890E-65EC-94210C41F823}"/>
              </a:ext>
            </a:extLst>
          </p:cNvPr>
          <p:cNvSpPr txBox="1"/>
          <p:nvPr/>
        </p:nvSpPr>
        <p:spPr>
          <a:xfrm>
            <a:off x="2358364" y="696905"/>
            <a:ext cx="2853779" cy="641656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Приборы учета 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ТЕПЛОВОЙ ЭНЕРГИИ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E3EB8B-929D-1F37-6FF6-5CCF79161C22}"/>
              </a:ext>
            </a:extLst>
          </p:cNvPr>
          <p:cNvSpPr/>
          <p:nvPr/>
        </p:nvSpPr>
        <p:spPr>
          <a:xfrm>
            <a:off x="2231008" y="1470466"/>
            <a:ext cx="2978232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13 708</a:t>
            </a:r>
            <a:endParaRPr lang="ru-RU" sz="2133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8" descr="Квартира – Бесплатные иконки: здания">
            <a:extLst>
              <a:ext uri="{FF2B5EF4-FFF2-40B4-BE49-F238E27FC236}">
                <a16:creationId xmlns:a16="http://schemas.microsoft.com/office/drawing/2014/main" id="{B38A1CBA-5030-3AD5-A5FC-3AE7C460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1" y="2878547"/>
            <a:ext cx="987879" cy="8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Сотрудник – Бесплатные иконки: люди">
            <a:extLst>
              <a:ext uri="{FF2B5EF4-FFF2-40B4-BE49-F238E27FC236}">
                <a16:creationId xmlns:a16="http://schemas.microsoft.com/office/drawing/2014/main" id="{28712E2E-31E4-08BE-D1F1-F765AE3D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3" y="4370703"/>
            <a:ext cx="944903" cy="94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overno - ícones de edifícios grátis">
            <a:extLst>
              <a:ext uri="{FF2B5EF4-FFF2-40B4-BE49-F238E27FC236}">
                <a16:creationId xmlns:a16="http://schemas.microsoft.com/office/drawing/2014/main" id="{1DD60E49-FA31-BA65-E77C-08F36C3A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7" y="5904584"/>
            <a:ext cx="831535" cy="8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FDFEDA5-BFBB-06F7-1E62-B6FCD66B7F8F}"/>
              </a:ext>
            </a:extLst>
          </p:cNvPr>
          <p:cNvCxnSpPr/>
          <p:nvPr/>
        </p:nvCxnSpPr>
        <p:spPr>
          <a:xfrm>
            <a:off x="670728" y="2393257"/>
            <a:ext cx="528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CED7615-1CC4-CD53-71BB-4A36BF6ED623}"/>
              </a:ext>
            </a:extLst>
          </p:cNvPr>
          <p:cNvSpPr/>
          <p:nvPr/>
        </p:nvSpPr>
        <p:spPr>
          <a:xfrm>
            <a:off x="576836" y="2445116"/>
            <a:ext cx="3570979" cy="32241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Многоквартирный жилой дом (оснащенность 96,43%)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D53D148-3CB2-C6C8-4439-37807F4BDE5B}"/>
              </a:ext>
            </a:extLst>
          </p:cNvPr>
          <p:cNvSpPr/>
          <p:nvPr/>
        </p:nvSpPr>
        <p:spPr>
          <a:xfrm>
            <a:off x="1783737" y="2992734"/>
            <a:ext cx="2687256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7 934 </a:t>
            </a:r>
            <a:r>
              <a:rPr lang="ru-RU" sz="2133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(+1,48%)</a:t>
            </a:r>
          </a:p>
        </p:txBody>
      </p:sp>
      <p:pic>
        <p:nvPicPr>
          <p:cNvPr id="21" name="Picture 2" descr="ТЕПЛОСЧЕТЧИК СТ-20 - ВОДОМЕР">
            <a:extLst>
              <a:ext uri="{FF2B5EF4-FFF2-40B4-BE49-F238E27FC236}">
                <a16:creationId xmlns:a16="http://schemas.microsoft.com/office/drawing/2014/main" id="{40A14F1D-B2F5-1B6A-6ECC-284DEE16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9" y="938271"/>
            <a:ext cx="1641760" cy="12921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E33CC30-2515-0DA4-B7EA-93D4A6505C82}"/>
              </a:ext>
            </a:extLst>
          </p:cNvPr>
          <p:cNvCxnSpPr/>
          <p:nvPr/>
        </p:nvCxnSpPr>
        <p:spPr>
          <a:xfrm>
            <a:off x="688109" y="3926010"/>
            <a:ext cx="528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B94714A-EE75-9199-3AC8-87127F5F7403}"/>
              </a:ext>
            </a:extLst>
          </p:cNvPr>
          <p:cNvSpPr/>
          <p:nvPr/>
        </p:nvSpPr>
        <p:spPr>
          <a:xfrm>
            <a:off x="642210" y="3997933"/>
            <a:ext cx="3858383" cy="30671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 </a:t>
            </a:r>
          </a:p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(оснащенность 70,79%)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2855159-F97D-E9C2-085A-34A8DD80AFFF}"/>
              </a:ext>
            </a:extLst>
          </p:cNvPr>
          <p:cNvSpPr/>
          <p:nvPr/>
        </p:nvSpPr>
        <p:spPr>
          <a:xfrm>
            <a:off x="1850079" y="4488747"/>
            <a:ext cx="2571061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4 486 </a:t>
            </a:r>
            <a:r>
              <a:rPr lang="ru-RU" sz="2133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(0%)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465261B-5BF3-F543-4EA9-35EDB1E74FC3}"/>
              </a:ext>
            </a:extLst>
          </p:cNvPr>
          <p:cNvCxnSpPr/>
          <p:nvPr/>
        </p:nvCxnSpPr>
        <p:spPr>
          <a:xfrm>
            <a:off x="688109" y="5405263"/>
            <a:ext cx="528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7ECB8D6-5FAF-407D-B43F-39E4DD9FBEC6}"/>
              </a:ext>
            </a:extLst>
          </p:cNvPr>
          <p:cNvSpPr/>
          <p:nvPr/>
        </p:nvSpPr>
        <p:spPr>
          <a:xfrm>
            <a:off x="629984" y="5484048"/>
            <a:ext cx="3791156" cy="37616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организации </a:t>
            </a:r>
            <a:endParaRPr lang="en-US" sz="1467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(оснащенность 94,5%)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D0F41F7-993E-6FA9-568E-DDBB06F6847C}"/>
              </a:ext>
            </a:extLst>
          </p:cNvPr>
          <p:cNvSpPr/>
          <p:nvPr/>
        </p:nvSpPr>
        <p:spPr>
          <a:xfrm>
            <a:off x="1732884" y="5845032"/>
            <a:ext cx="2777259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1 288 </a:t>
            </a:r>
            <a:r>
              <a:rPr lang="ru-RU" sz="2133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(0%)</a:t>
            </a:r>
          </a:p>
        </p:txBody>
      </p:sp>
      <p:sp>
        <p:nvSpPr>
          <p:cNvPr id="28" name="Google Shape;510;p91">
            <a:extLst>
              <a:ext uri="{FF2B5EF4-FFF2-40B4-BE49-F238E27FC236}">
                <a16:creationId xmlns:a16="http://schemas.microsoft.com/office/drawing/2014/main" id="{60D9FD7D-1A0B-53AD-7965-5163D59C16C6}"/>
              </a:ext>
            </a:extLst>
          </p:cNvPr>
          <p:cNvSpPr txBox="1"/>
          <p:nvPr/>
        </p:nvSpPr>
        <p:spPr>
          <a:xfrm>
            <a:off x="7673085" y="712958"/>
            <a:ext cx="3677976" cy="500549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Индивидуальные счетчики ГОРЯЧЕЙ ВОДЫ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5772176-02A6-F645-4C24-103EB5F31D60}"/>
              </a:ext>
            </a:extLst>
          </p:cNvPr>
          <p:cNvSpPr/>
          <p:nvPr/>
        </p:nvSpPr>
        <p:spPr>
          <a:xfrm>
            <a:off x="8389152" y="1486516"/>
            <a:ext cx="2978232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376 659</a:t>
            </a:r>
            <a:endParaRPr lang="ru-RU" sz="2133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1643E8-7B29-FADC-48B1-979BEDA04AC0}"/>
              </a:ext>
            </a:extLst>
          </p:cNvPr>
          <p:cNvCxnSpPr/>
          <p:nvPr/>
        </p:nvCxnSpPr>
        <p:spPr>
          <a:xfrm>
            <a:off x="6787780" y="2409307"/>
            <a:ext cx="528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1BA9890-13CE-BDC3-0FAE-1579FD8A7094}"/>
              </a:ext>
            </a:extLst>
          </p:cNvPr>
          <p:cNvSpPr/>
          <p:nvPr/>
        </p:nvSpPr>
        <p:spPr>
          <a:xfrm>
            <a:off x="6748238" y="2463639"/>
            <a:ext cx="3675925" cy="31933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лица (оснащенность 76%)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968570C-E8E1-CC40-841D-D83BFA6D4098}"/>
              </a:ext>
            </a:extLst>
          </p:cNvPr>
          <p:cNvSpPr/>
          <p:nvPr/>
        </p:nvSpPr>
        <p:spPr>
          <a:xfrm>
            <a:off x="7730786" y="3040969"/>
            <a:ext cx="3063900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367 915</a:t>
            </a:r>
            <a:r>
              <a:rPr lang="ru-RU" sz="2133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(+1,4%)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2323A97-4859-2050-8888-104B06D81842}"/>
              </a:ext>
            </a:extLst>
          </p:cNvPr>
          <p:cNvCxnSpPr/>
          <p:nvPr/>
        </p:nvCxnSpPr>
        <p:spPr>
          <a:xfrm>
            <a:off x="6787780" y="3953052"/>
            <a:ext cx="528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Молодой человек с галстуком – Бесплатные иконки: люди">
            <a:extLst>
              <a:ext uri="{FF2B5EF4-FFF2-40B4-BE49-F238E27FC236}">
                <a16:creationId xmlns:a16="http://schemas.microsoft.com/office/drawing/2014/main" id="{7F75F14D-1427-EFD7-8B04-88E3911A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34" y="2909743"/>
            <a:ext cx="1066241" cy="9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Счетчик, шкала PNG">
            <a:extLst>
              <a:ext uri="{FF2B5EF4-FFF2-40B4-BE49-F238E27FC236}">
                <a16:creationId xmlns:a16="http://schemas.microsoft.com/office/drawing/2014/main" id="{F8043C94-C954-78DB-752A-E56C8ACC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69" y="766810"/>
            <a:ext cx="2220115" cy="18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Сотрудник – Бесплатные иконки: люди">
            <a:extLst>
              <a:ext uri="{FF2B5EF4-FFF2-40B4-BE49-F238E27FC236}">
                <a16:creationId xmlns:a16="http://schemas.microsoft.com/office/drawing/2014/main" id="{4A159247-9315-9FDC-02C2-C9F652BB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53" y="4362632"/>
            <a:ext cx="993240" cy="9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overno - ícones de edifícios grátis">
            <a:extLst>
              <a:ext uri="{FF2B5EF4-FFF2-40B4-BE49-F238E27FC236}">
                <a16:creationId xmlns:a16="http://schemas.microsoft.com/office/drawing/2014/main" id="{E7FC4041-0FD1-7142-2FE4-108EA7AE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54" y="5895673"/>
            <a:ext cx="823853" cy="8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CBAE2D-22BA-EF29-FDAB-9F73B6BC5101}"/>
              </a:ext>
            </a:extLst>
          </p:cNvPr>
          <p:cNvSpPr/>
          <p:nvPr/>
        </p:nvSpPr>
        <p:spPr>
          <a:xfrm>
            <a:off x="6748237" y="4038612"/>
            <a:ext cx="2888504" cy="26105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59257A4-F66B-61BA-77C4-67B8FB48089E}"/>
              </a:ext>
            </a:extLst>
          </p:cNvPr>
          <p:cNvSpPr/>
          <p:nvPr/>
        </p:nvSpPr>
        <p:spPr>
          <a:xfrm>
            <a:off x="7775099" y="4493156"/>
            <a:ext cx="3158292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8 697 </a:t>
            </a:r>
            <a:r>
              <a:rPr lang="ru-RU" sz="2133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(+1,4%)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ABB22C3-0AB1-6F4B-D499-E3445FD7455B}"/>
              </a:ext>
            </a:extLst>
          </p:cNvPr>
          <p:cNvCxnSpPr/>
          <p:nvPr/>
        </p:nvCxnSpPr>
        <p:spPr>
          <a:xfrm>
            <a:off x="6787780" y="5432305"/>
            <a:ext cx="528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1E57D2-5254-DDB5-67D8-45E0DB52E46E}"/>
              </a:ext>
            </a:extLst>
          </p:cNvPr>
          <p:cNvSpPr/>
          <p:nvPr/>
        </p:nvSpPr>
        <p:spPr>
          <a:xfrm>
            <a:off x="6787781" y="5445551"/>
            <a:ext cx="2848960" cy="26105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организации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81EC1F1-39A6-9095-8610-2C643F154EC6}"/>
              </a:ext>
            </a:extLst>
          </p:cNvPr>
          <p:cNvSpPr/>
          <p:nvPr/>
        </p:nvSpPr>
        <p:spPr>
          <a:xfrm>
            <a:off x="7986796" y="5815410"/>
            <a:ext cx="1891472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 </a:t>
            </a:r>
            <a:r>
              <a:rPr lang="ru-RU" sz="2133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(0%)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354B6-D923-FB1C-0423-FA628D6DC4C4}"/>
              </a:ext>
            </a:extLst>
          </p:cNvPr>
          <p:cNvSpPr/>
          <p:nvPr/>
        </p:nvSpPr>
        <p:spPr>
          <a:xfrm>
            <a:off x="4406941" y="2455401"/>
            <a:ext cx="1667201" cy="353228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Просрочена поверка*, шт.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A108667-6A8A-1F52-30D5-F937BAA818F4}"/>
              </a:ext>
            </a:extLst>
          </p:cNvPr>
          <p:cNvSpPr/>
          <p:nvPr/>
        </p:nvSpPr>
        <p:spPr>
          <a:xfrm>
            <a:off x="4623960" y="3022620"/>
            <a:ext cx="835964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286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7F4FB11-7727-0894-E78F-6850D745D5C0}"/>
              </a:ext>
            </a:extLst>
          </p:cNvPr>
          <p:cNvSpPr/>
          <p:nvPr/>
        </p:nvSpPr>
        <p:spPr>
          <a:xfrm>
            <a:off x="4618598" y="4448192"/>
            <a:ext cx="835964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278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DA56C44-00DA-016F-3E9B-6C3C610E1790}"/>
              </a:ext>
            </a:extLst>
          </p:cNvPr>
          <p:cNvSpPr/>
          <p:nvPr/>
        </p:nvSpPr>
        <p:spPr>
          <a:xfrm>
            <a:off x="4647564" y="5860214"/>
            <a:ext cx="835964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0FDB178-3FE5-DA7E-6F56-5F99609D89F7}"/>
              </a:ext>
            </a:extLst>
          </p:cNvPr>
          <p:cNvSpPr/>
          <p:nvPr/>
        </p:nvSpPr>
        <p:spPr>
          <a:xfrm>
            <a:off x="10556982" y="2502637"/>
            <a:ext cx="1449524" cy="30184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Просрочена поверка*, шт.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429152E-8510-2BA5-96C3-936979EC1D42}"/>
              </a:ext>
            </a:extLst>
          </p:cNvPr>
          <p:cNvSpPr/>
          <p:nvPr/>
        </p:nvSpPr>
        <p:spPr>
          <a:xfrm>
            <a:off x="10603533" y="3081072"/>
            <a:ext cx="1296609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10 336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718F6FF-8A6F-6282-8661-40C4B18812EA}"/>
              </a:ext>
            </a:extLst>
          </p:cNvPr>
          <p:cNvSpPr/>
          <p:nvPr/>
        </p:nvSpPr>
        <p:spPr>
          <a:xfrm>
            <a:off x="10822187" y="4515789"/>
            <a:ext cx="835964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701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019BF5-3A1A-AEF9-A401-C90F5FA2DADA}"/>
              </a:ext>
            </a:extLst>
          </p:cNvPr>
          <p:cNvSpPr/>
          <p:nvPr/>
        </p:nvSpPr>
        <p:spPr>
          <a:xfrm>
            <a:off x="10850841" y="5815409"/>
            <a:ext cx="835964" cy="606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6EE26F0E-4C1A-C001-80FA-A8EE0142B633}"/>
              </a:ext>
            </a:extLst>
          </p:cNvPr>
          <p:cNvCxnSpPr/>
          <p:nvPr/>
        </p:nvCxnSpPr>
        <p:spPr>
          <a:xfrm>
            <a:off x="4473045" y="2397865"/>
            <a:ext cx="0" cy="441600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A2523C23-C8CB-6EC0-1069-C52EE05A63E1}"/>
              </a:ext>
            </a:extLst>
          </p:cNvPr>
          <p:cNvCxnSpPr/>
          <p:nvPr/>
        </p:nvCxnSpPr>
        <p:spPr>
          <a:xfrm>
            <a:off x="10541691" y="2409307"/>
            <a:ext cx="0" cy="441600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796B43-5FCF-822C-E97A-C73A0441C137}"/>
              </a:ext>
            </a:extLst>
          </p:cNvPr>
          <p:cNvSpPr/>
          <p:nvPr/>
        </p:nvSpPr>
        <p:spPr>
          <a:xfrm>
            <a:off x="11493869" y="-13574"/>
            <a:ext cx="698131" cy="62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C5FBA-DEA2-A84C-A8A6-AC78D38FC874}"/>
              </a:ext>
            </a:extLst>
          </p:cNvPr>
          <p:cNvSpPr txBox="1"/>
          <p:nvPr/>
        </p:nvSpPr>
        <p:spPr>
          <a:xfrm>
            <a:off x="11604572" y="77713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2">
            <a:extLst>
              <a:ext uri="{FF2B5EF4-FFF2-40B4-BE49-F238E27FC236}">
                <a16:creationId xmlns:a16="http://schemas.microsoft.com/office/drawing/2014/main" id="{CD92F7DB-FC64-8707-CDBF-CD58F86CA56F}"/>
              </a:ext>
            </a:extLst>
          </p:cNvPr>
          <p:cNvSpPr/>
          <p:nvPr/>
        </p:nvSpPr>
        <p:spPr>
          <a:xfrm>
            <a:off x="8734097" y="981999"/>
            <a:ext cx="3112365" cy="5587984"/>
          </a:xfrm>
          <a:prstGeom prst="roundRect">
            <a:avLst>
              <a:gd name="adj" fmla="val 3076"/>
            </a:avLst>
          </a:prstGeom>
          <a:solidFill>
            <a:srgbClr val="F8F8F8"/>
          </a:solidFill>
          <a:ln>
            <a:solidFill>
              <a:srgbClr val="008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215ED30-69D3-D87D-6699-967B075281B1}"/>
              </a:ext>
            </a:extLst>
          </p:cNvPr>
          <p:cNvSpPr/>
          <p:nvPr/>
        </p:nvSpPr>
        <p:spPr>
          <a:xfrm>
            <a:off x="8734097" y="1012018"/>
            <a:ext cx="311236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своем выступлении субъект естественной монополии дает подробное разъяснение о качестве предоставления регулируемых услуг.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имени субъекта естественной монополии, отчитывающегося перед потребителями и иными заинтересованными лицами,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выступа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Шаграев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Кайрат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Аманжолович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и.о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главный инженер ТОО «АлТС»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Нурсеитов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Багдаш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Аскарович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публичного слушания (коммерческий директор)</a:t>
            </a:r>
          </a:p>
          <a:p>
            <a:pPr lvl="0"/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Прянишников Роман Евгеньевич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секретарь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(начальник планово-экономического управления), подготовка повестки дня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166" y="-13573"/>
            <a:ext cx="11236777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 fontScale="62500" lnSpcReduction="20000"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ПРИКАЗ №73 от 13 августа 2019 года Министра национальной экономики Республики Казахстан </a:t>
            </a:r>
          </a:p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«Об утверждении Правил осуществления деятельности субъектами естественных монополий»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676761"/>
            <a:ext cx="1180560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A86268-CB01-D8DA-161A-CEFADF366B9E}"/>
              </a:ext>
            </a:extLst>
          </p:cNvPr>
          <p:cNvSpPr/>
          <p:nvPr/>
        </p:nvSpPr>
        <p:spPr>
          <a:xfrm>
            <a:off x="389166" y="676761"/>
            <a:ext cx="8330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299. Выступление субъекта естественной монополии содержит 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следующую информацию: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09D05A4-B1DA-9633-D050-67BAFE1EFE27}"/>
              </a:ext>
            </a:extLst>
          </p:cNvPr>
          <p:cNvGrpSpPr/>
          <p:nvPr/>
        </p:nvGrpSpPr>
        <p:grpSpPr>
          <a:xfrm>
            <a:off x="662136" y="1326598"/>
            <a:ext cx="350743" cy="325634"/>
            <a:chOff x="94578" y="1046101"/>
            <a:chExt cx="350743" cy="325634"/>
          </a:xfrm>
        </p:grpSpPr>
        <p:sp>
          <p:nvSpPr>
            <p:cNvPr id="5" name="Блок-схема: узел 4">
              <a:extLst>
                <a:ext uri="{FF2B5EF4-FFF2-40B4-BE49-F238E27FC236}">
                  <a16:creationId xmlns:a16="http://schemas.microsoft.com/office/drawing/2014/main" id="{9A712D67-CD03-A0EA-93CF-1E141FAE6B72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03BDA8A-34E0-C75E-6D24-2632DE713901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0380D4A-D066-238B-A9DB-53688B7C9737}"/>
              </a:ext>
            </a:extLst>
          </p:cNvPr>
          <p:cNvGrpSpPr/>
          <p:nvPr/>
        </p:nvGrpSpPr>
        <p:grpSpPr>
          <a:xfrm>
            <a:off x="662136" y="1777507"/>
            <a:ext cx="350743" cy="325634"/>
            <a:chOff x="94578" y="1046101"/>
            <a:chExt cx="350743" cy="325634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4C590767-99B8-5089-D46F-5BDF5B7917BA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26D1B97-B035-9FC0-1DFC-75DD99A64445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4FC4915-A20F-5FC3-B916-69EECC06E6A9}"/>
              </a:ext>
            </a:extLst>
          </p:cNvPr>
          <p:cNvGrpSpPr/>
          <p:nvPr/>
        </p:nvGrpSpPr>
        <p:grpSpPr>
          <a:xfrm>
            <a:off x="662136" y="2228416"/>
            <a:ext cx="350743" cy="325634"/>
            <a:chOff x="94578" y="1046101"/>
            <a:chExt cx="350743" cy="325634"/>
          </a:xfrm>
        </p:grpSpPr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09BCA046-9F8E-A45F-FB52-4E414097B61F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DDEDFE6-7EDA-9504-4A14-3B235CDD591D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A17BEE0-98DF-97BB-620A-6ABD0B4AFFC4}"/>
              </a:ext>
            </a:extLst>
          </p:cNvPr>
          <p:cNvGrpSpPr/>
          <p:nvPr/>
        </p:nvGrpSpPr>
        <p:grpSpPr>
          <a:xfrm>
            <a:off x="662136" y="2679324"/>
            <a:ext cx="350743" cy="325634"/>
            <a:chOff x="94578" y="1046101"/>
            <a:chExt cx="350743" cy="325634"/>
          </a:xfrm>
        </p:grpSpPr>
        <p:sp>
          <p:nvSpPr>
            <p:cNvPr id="33" name="Блок-схема: узел 32">
              <a:extLst>
                <a:ext uri="{FF2B5EF4-FFF2-40B4-BE49-F238E27FC236}">
                  <a16:creationId xmlns:a16="http://schemas.microsoft.com/office/drawing/2014/main" id="{2328574C-BABA-A300-3E92-80457FB389DB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C946AC1-13EB-5643-C4FB-06ABBACF5B49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02BB777-BAB3-D9FD-5557-A45CEBA7FF37}"/>
              </a:ext>
            </a:extLst>
          </p:cNvPr>
          <p:cNvGrpSpPr/>
          <p:nvPr/>
        </p:nvGrpSpPr>
        <p:grpSpPr>
          <a:xfrm>
            <a:off x="675508" y="3460698"/>
            <a:ext cx="350743" cy="325634"/>
            <a:chOff x="94578" y="1046101"/>
            <a:chExt cx="350743" cy="325634"/>
          </a:xfrm>
        </p:grpSpPr>
        <p:sp>
          <p:nvSpPr>
            <p:cNvPr id="36" name="Блок-схема: узел 35">
              <a:extLst>
                <a:ext uri="{FF2B5EF4-FFF2-40B4-BE49-F238E27FC236}">
                  <a16:creationId xmlns:a16="http://schemas.microsoft.com/office/drawing/2014/main" id="{09E15F6B-1F7F-3DA6-FE8A-94624E9214B8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C797D23-E3F3-7EF0-9CD3-000AD5027534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AFB574D-4D64-09D0-1DA3-820127768BFF}"/>
              </a:ext>
            </a:extLst>
          </p:cNvPr>
          <p:cNvGrpSpPr/>
          <p:nvPr/>
        </p:nvGrpSpPr>
        <p:grpSpPr>
          <a:xfrm>
            <a:off x="662136" y="4042131"/>
            <a:ext cx="350743" cy="325634"/>
            <a:chOff x="94578" y="1046101"/>
            <a:chExt cx="350743" cy="325634"/>
          </a:xfrm>
        </p:grpSpPr>
        <p:sp>
          <p:nvSpPr>
            <p:cNvPr id="39" name="Блок-схема: узел 38">
              <a:extLst>
                <a:ext uri="{FF2B5EF4-FFF2-40B4-BE49-F238E27FC236}">
                  <a16:creationId xmlns:a16="http://schemas.microsoft.com/office/drawing/2014/main" id="{50DA6C05-13BC-51A5-B727-55AC678B63CE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928B2BB7-DD94-3C9D-9B91-A1CF272AF356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C0D796D-84BB-63BF-D6F9-9683B061B87F}"/>
              </a:ext>
            </a:extLst>
          </p:cNvPr>
          <p:cNvGrpSpPr/>
          <p:nvPr/>
        </p:nvGrpSpPr>
        <p:grpSpPr>
          <a:xfrm>
            <a:off x="662136" y="4493040"/>
            <a:ext cx="350743" cy="325634"/>
            <a:chOff x="94578" y="1046101"/>
            <a:chExt cx="350743" cy="325634"/>
          </a:xfrm>
        </p:grpSpPr>
        <p:sp>
          <p:nvSpPr>
            <p:cNvPr id="42" name="Блок-схема: узел 41">
              <a:extLst>
                <a:ext uri="{FF2B5EF4-FFF2-40B4-BE49-F238E27FC236}">
                  <a16:creationId xmlns:a16="http://schemas.microsoft.com/office/drawing/2014/main" id="{81C9D31A-2F89-4E52-BF60-01B0C270A0D5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F51FF05-B37D-6885-BC9C-FFF0292896BD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174FF9D-88E8-B9B7-FCC9-4FC3DBFB92B3}"/>
              </a:ext>
            </a:extLst>
          </p:cNvPr>
          <p:cNvGrpSpPr/>
          <p:nvPr/>
        </p:nvGrpSpPr>
        <p:grpSpPr>
          <a:xfrm>
            <a:off x="662136" y="4943949"/>
            <a:ext cx="350743" cy="325634"/>
            <a:chOff x="94578" y="1046101"/>
            <a:chExt cx="350743" cy="325634"/>
          </a:xfrm>
        </p:grpSpPr>
        <p:sp>
          <p:nvSpPr>
            <p:cNvPr id="45" name="Блок-схема: узел 44">
              <a:extLst>
                <a:ext uri="{FF2B5EF4-FFF2-40B4-BE49-F238E27FC236}">
                  <a16:creationId xmlns:a16="http://schemas.microsoft.com/office/drawing/2014/main" id="{541DE2B6-4CBA-35AA-407D-A34F6EA4E2FB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483A6FD-09FD-52FD-3C26-3B486736BD2D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DA29963-9305-2ECB-71A7-86DAD6C1F7FD}"/>
              </a:ext>
            </a:extLst>
          </p:cNvPr>
          <p:cNvGrpSpPr/>
          <p:nvPr/>
        </p:nvGrpSpPr>
        <p:grpSpPr>
          <a:xfrm>
            <a:off x="662136" y="5490463"/>
            <a:ext cx="350743" cy="325634"/>
            <a:chOff x="94578" y="1046101"/>
            <a:chExt cx="350743" cy="325634"/>
          </a:xfrm>
        </p:grpSpPr>
        <p:sp>
          <p:nvSpPr>
            <p:cNvPr id="48" name="Блок-схема: узел 47">
              <a:extLst>
                <a:ext uri="{FF2B5EF4-FFF2-40B4-BE49-F238E27FC236}">
                  <a16:creationId xmlns:a16="http://schemas.microsoft.com/office/drawing/2014/main" id="{8D65AA83-C852-CCC2-AF4D-93F9DD37133F}"/>
                </a:ext>
              </a:extLst>
            </p:cNvPr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020832D3-0950-B656-81AE-BDA5E19F6518}"/>
                </a:ext>
              </a:extLst>
            </p:cNvPr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9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40D87F1-C556-E3DB-C7D1-D57BDDC47153}"/>
              </a:ext>
            </a:extLst>
          </p:cNvPr>
          <p:cNvSpPr/>
          <p:nvPr/>
        </p:nvSpPr>
        <p:spPr>
          <a:xfrm>
            <a:off x="955760" y="1343253"/>
            <a:ext cx="7763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информация о субъекте естественной монополии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3-5)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A2F5010-44DB-3A5D-11C8-E9CED7C09DD7}"/>
              </a:ext>
            </a:extLst>
          </p:cNvPr>
          <p:cNvSpPr/>
          <p:nvPr/>
        </p:nvSpPr>
        <p:spPr>
          <a:xfrm>
            <a:off x="963887" y="1797058"/>
            <a:ext cx="7142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исполнении утвержденной инвестиционной программы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6-11)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68A7063-4225-EBAA-E96D-E24F0282FBFA}"/>
              </a:ext>
            </a:extLst>
          </p:cNvPr>
          <p:cNvSpPr/>
          <p:nvPr/>
        </p:nvSpPr>
        <p:spPr>
          <a:xfrm>
            <a:off x="963887" y="2238472"/>
            <a:ext cx="7755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постатейном исполнении утвержденной тарифной сметы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12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BC83034-FAF3-4957-3A57-DBDCD2D4A7F8}"/>
              </a:ext>
            </a:extLst>
          </p:cNvPr>
          <p:cNvSpPr/>
          <p:nvPr/>
        </p:nvSpPr>
        <p:spPr>
          <a:xfrm>
            <a:off x="963887" y="2689720"/>
            <a:ext cx="7596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соблюдении показателей качества и надежности регулируемых услуг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14)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32A6EC1-6DC4-D09A-B97C-D6466B5B0671}"/>
              </a:ext>
            </a:extLst>
          </p:cNvPr>
          <p:cNvSpPr/>
          <p:nvPr/>
        </p:nvSpPr>
        <p:spPr>
          <a:xfrm>
            <a:off x="963887" y="3379340"/>
            <a:ext cx="7596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достижении показателей эффективности деятельности субъекта естественной монополии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14)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6FED4EC-648B-E487-9F95-1DF4B33006BB}"/>
              </a:ext>
            </a:extLst>
          </p:cNvPr>
          <p:cNvSpPr/>
          <p:nvPr/>
        </p:nvSpPr>
        <p:spPr>
          <a:xfrm>
            <a:off x="924218" y="3977571"/>
            <a:ext cx="7596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основных финансово-экономических показателях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естественной монополии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15-16)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2B42C93-BFF3-C655-693E-BF57433B59A0}"/>
              </a:ext>
            </a:extLst>
          </p:cNvPr>
          <p:cNvSpPr/>
          <p:nvPr/>
        </p:nvSpPr>
        <p:spPr>
          <a:xfrm>
            <a:off x="924218" y="4506256"/>
            <a:ext cx="7486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объемах предоставленных регулируемых услуг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17-18)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32684F2-086E-0E79-1ABA-E5AB56DAB9FD}"/>
              </a:ext>
            </a:extLst>
          </p:cNvPr>
          <p:cNvSpPr/>
          <p:nvPr/>
        </p:nvSpPr>
        <p:spPr>
          <a:xfrm>
            <a:off x="924218" y="4961367"/>
            <a:ext cx="7596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проводимой работе с потребителями регулируемых услуг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19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E7EE719-CEB4-7E59-0AC5-FAAFF446B55C}"/>
              </a:ext>
            </a:extLst>
          </p:cNvPr>
          <p:cNvSpPr/>
          <p:nvPr/>
        </p:nvSpPr>
        <p:spPr>
          <a:xfrm>
            <a:off x="951014" y="5428102"/>
            <a:ext cx="7432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перспективах деятельности (планы развития), в том числе возможных изменениях тарифов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22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EF83AB-FC25-9749-F964-6BF1DB4A15FD}"/>
              </a:ext>
            </a:extLst>
          </p:cNvPr>
          <p:cNvSpPr/>
          <p:nvPr/>
        </p:nvSpPr>
        <p:spPr>
          <a:xfrm>
            <a:off x="11625943" y="-13573"/>
            <a:ext cx="551137" cy="669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B5D88-10A5-FE52-91C8-FF28AB528261}"/>
              </a:ext>
            </a:extLst>
          </p:cNvPr>
          <p:cNvSpPr txBox="1"/>
          <p:nvPr/>
        </p:nvSpPr>
        <p:spPr>
          <a:xfrm>
            <a:off x="11721954" y="97183"/>
            <a:ext cx="44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5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6" y="-13573"/>
            <a:ext cx="11122392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количестве лицевых счетов и договоров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V="1">
            <a:off x="371475" y="676759"/>
            <a:ext cx="11858806" cy="1357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585BF4-15DC-822F-CAEA-9FA83A536312}"/>
              </a:ext>
            </a:extLst>
          </p:cNvPr>
          <p:cNvSpPr/>
          <p:nvPr/>
        </p:nvSpPr>
        <p:spPr>
          <a:xfrm>
            <a:off x="11493868" y="-13574"/>
            <a:ext cx="736413" cy="690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ECC7D-3884-31BF-264D-0767004029B7}"/>
              </a:ext>
            </a:extLst>
          </p:cNvPr>
          <p:cNvSpPr txBox="1"/>
          <p:nvPr/>
        </p:nvSpPr>
        <p:spPr>
          <a:xfrm>
            <a:off x="11579046" y="104560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99F877-B420-F5B1-D0ED-75061F2F8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5" y="787295"/>
            <a:ext cx="11544347" cy="60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113791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количестве обращений за 1-е полугодие 2025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9145" y="614968"/>
            <a:ext cx="1183285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2EFF-62A7-26FF-D46E-F3B5480F9D1B}"/>
              </a:ext>
            </a:extLst>
          </p:cNvPr>
          <p:cNvSpPr/>
          <p:nvPr/>
        </p:nvSpPr>
        <p:spPr>
          <a:xfrm>
            <a:off x="11493869" y="-13574"/>
            <a:ext cx="698131" cy="62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75F01-43E4-B5C0-A245-5EF81B441066}"/>
              </a:ext>
            </a:extLst>
          </p:cNvPr>
          <p:cNvSpPr txBox="1"/>
          <p:nvPr/>
        </p:nvSpPr>
        <p:spPr>
          <a:xfrm>
            <a:off x="11573712" y="83220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21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D1E555-CADE-4299-AC62-838292131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6" y="755455"/>
            <a:ext cx="11753373" cy="59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27456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Инвестиционная программа на период 2023-2030 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486451" y="5503423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6554" y="611447"/>
            <a:ext cx="11835446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A3B37B4-6944-80B8-B121-D45D342E3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89879"/>
              </p:ext>
            </p:extLst>
          </p:nvPr>
        </p:nvGraphicFramePr>
        <p:xfrm>
          <a:off x="427708" y="676760"/>
          <a:ext cx="11678214" cy="60970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4620">
                  <a:extLst>
                    <a:ext uri="{9D8B030D-6E8A-4147-A177-3AD203B41FA5}">
                      <a16:colId xmlns:a16="http://schemas.microsoft.com/office/drawing/2014/main" val="3666316150"/>
                    </a:ext>
                  </a:extLst>
                </a:gridCol>
                <a:gridCol w="778966">
                  <a:extLst>
                    <a:ext uri="{9D8B030D-6E8A-4147-A177-3AD203B41FA5}">
                      <a16:colId xmlns:a16="http://schemas.microsoft.com/office/drawing/2014/main" val="2395849473"/>
                    </a:ext>
                  </a:extLst>
                </a:gridCol>
                <a:gridCol w="1134170">
                  <a:extLst>
                    <a:ext uri="{9D8B030D-6E8A-4147-A177-3AD203B41FA5}">
                      <a16:colId xmlns:a16="http://schemas.microsoft.com/office/drawing/2014/main" val="1955940850"/>
                    </a:ext>
                  </a:extLst>
                </a:gridCol>
                <a:gridCol w="810122">
                  <a:extLst>
                    <a:ext uri="{9D8B030D-6E8A-4147-A177-3AD203B41FA5}">
                      <a16:colId xmlns:a16="http://schemas.microsoft.com/office/drawing/2014/main" val="3447054450"/>
                    </a:ext>
                  </a:extLst>
                </a:gridCol>
                <a:gridCol w="1053155">
                  <a:extLst>
                    <a:ext uri="{9D8B030D-6E8A-4147-A177-3AD203B41FA5}">
                      <a16:colId xmlns:a16="http://schemas.microsoft.com/office/drawing/2014/main" val="893906251"/>
                    </a:ext>
                  </a:extLst>
                </a:gridCol>
                <a:gridCol w="797658">
                  <a:extLst>
                    <a:ext uri="{9D8B030D-6E8A-4147-A177-3AD203B41FA5}">
                      <a16:colId xmlns:a16="http://schemas.microsoft.com/office/drawing/2014/main" val="2820595535"/>
                    </a:ext>
                  </a:extLst>
                </a:gridCol>
                <a:gridCol w="1022001">
                  <a:extLst>
                    <a:ext uri="{9D8B030D-6E8A-4147-A177-3AD203B41FA5}">
                      <a16:colId xmlns:a16="http://schemas.microsoft.com/office/drawing/2014/main" val="2305977179"/>
                    </a:ext>
                  </a:extLst>
                </a:gridCol>
                <a:gridCol w="1208951">
                  <a:extLst>
                    <a:ext uri="{9D8B030D-6E8A-4147-A177-3AD203B41FA5}">
                      <a16:colId xmlns:a16="http://schemas.microsoft.com/office/drawing/2014/main" val="2423813962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3719302563"/>
                    </a:ext>
                  </a:extLst>
                </a:gridCol>
                <a:gridCol w="498537">
                  <a:extLst>
                    <a:ext uri="{9D8B030D-6E8A-4147-A177-3AD203B41FA5}">
                      <a16:colId xmlns:a16="http://schemas.microsoft.com/office/drawing/2014/main" val="1116251538"/>
                    </a:ext>
                  </a:extLst>
                </a:gridCol>
                <a:gridCol w="1203709">
                  <a:extLst>
                    <a:ext uri="{9D8B030D-6E8A-4147-A177-3AD203B41FA5}">
                      <a16:colId xmlns:a16="http://schemas.microsoft.com/office/drawing/2014/main" val="1236212068"/>
                    </a:ext>
                  </a:extLst>
                </a:gridCol>
                <a:gridCol w="897651">
                  <a:extLst>
                    <a:ext uri="{9D8B030D-6E8A-4147-A177-3AD203B41FA5}">
                      <a16:colId xmlns:a16="http://schemas.microsoft.com/office/drawing/2014/main" val="1815785133"/>
                    </a:ext>
                  </a:extLst>
                </a:gridCol>
                <a:gridCol w="559576">
                  <a:extLst>
                    <a:ext uri="{9D8B030D-6E8A-4147-A177-3AD203B41FA5}">
                      <a16:colId xmlns:a16="http://schemas.microsoft.com/office/drawing/2014/main" val="3894842984"/>
                    </a:ext>
                  </a:extLst>
                </a:gridCol>
              </a:tblGrid>
              <a:tr h="5422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реализации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 реконструкции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Протяженность, км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износа, 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31922"/>
                  </a:ext>
                </a:extLst>
              </a:tr>
              <a:tr h="655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(собственные средств)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средства </a:t>
                      </a:r>
                      <a:endParaRPr lang="ru-RU" sz="10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(местный бюджет)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(собственные средства)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средства (местный бюджет)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(собственные средств)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средства (местный бюджет)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42504"/>
                  </a:ext>
                </a:extLst>
              </a:tr>
              <a:tr h="440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15875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153,72</a:t>
                      </a: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10 111,52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11 265,24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434555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4 387,43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15 591,96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19 979,39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874714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4 045,49   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17 165,70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1,19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</a:t>
                      </a:r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6481" marR="6481" marT="6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43671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5 360,2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19 727,9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25 088,1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173752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4 597,93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20 640,14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25 238,07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28,85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39,65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365676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4 692,37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13 417,84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18 110,21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25,1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427020"/>
                  </a:ext>
                </a:extLst>
              </a:tr>
              <a:tr h="521177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4 575,42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4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449,21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18 024,62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30,8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39,5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742196"/>
                  </a:ext>
                </a:extLst>
              </a:tr>
              <a:tr h="494540"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4 446,31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27 829,66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32 275,97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9,15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30,65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39,8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8039"/>
                  </a:ext>
                </a:extLst>
              </a:tr>
              <a:tr h="3163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1" marR="6791" marT="6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33 258,87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137 933,93</a:t>
                      </a:r>
                      <a:endParaRPr lang="en-US" sz="14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171 192,79</a:t>
                      </a: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69,23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185,6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10,35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kk-KZ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,2</a:t>
                      </a:r>
                    </a:p>
                  </a:txBody>
                  <a:tcPr marL="6481" marR="6481" marT="6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8786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74383B-4BD1-7D47-C69B-77D49D954810}"/>
              </a:ext>
            </a:extLst>
          </p:cNvPr>
          <p:cNvSpPr/>
          <p:nvPr/>
        </p:nvSpPr>
        <p:spPr>
          <a:xfrm>
            <a:off x="11493869" y="-13574"/>
            <a:ext cx="698131" cy="62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28CF9-4B3C-A262-FE3A-023EECA192AA}"/>
              </a:ext>
            </a:extLst>
          </p:cNvPr>
          <p:cNvSpPr txBox="1"/>
          <p:nvPr/>
        </p:nvSpPr>
        <p:spPr>
          <a:xfrm>
            <a:off x="11553740" y="77714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Комплексный план мероприятий на 2025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486451" y="5503423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6554" y="611447"/>
            <a:ext cx="11835446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EAA8AE-2115-0F7F-1C71-03181632D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86675"/>
              </p:ext>
            </p:extLst>
          </p:nvPr>
        </p:nvGraphicFramePr>
        <p:xfrm>
          <a:off x="792417" y="953821"/>
          <a:ext cx="10607165" cy="538906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10737">
                  <a:extLst>
                    <a:ext uri="{9D8B030D-6E8A-4147-A177-3AD203B41FA5}">
                      <a16:colId xmlns:a16="http://schemas.microsoft.com/office/drawing/2014/main" val="4115388678"/>
                    </a:ext>
                  </a:extLst>
                </a:gridCol>
                <a:gridCol w="2820696">
                  <a:extLst>
                    <a:ext uri="{9D8B030D-6E8A-4147-A177-3AD203B41FA5}">
                      <a16:colId xmlns:a16="http://schemas.microsoft.com/office/drawing/2014/main" val="3494935194"/>
                    </a:ext>
                  </a:extLst>
                </a:gridCol>
                <a:gridCol w="2820696">
                  <a:extLst>
                    <a:ext uri="{9D8B030D-6E8A-4147-A177-3AD203B41FA5}">
                      <a16:colId xmlns:a16="http://schemas.microsoft.com/office/drawing/2014/main" val="1234813443"/>
                    </a:ext>
                  </a:extLst>
                </a:gridCol>
                <a:gridCol w="1452779">
                  <a:extLst>
                    <a:ext uri="{9D8B030D-6E8A-4147-A177-3AD203B41FA5}">
                      <a16:colId xmlns:a16="http://schemas.microsoft.com/office/drawing/2014/main" val="1180792037"/>
                    </a:ext>
                  </a:extLst>
                </a:gridCol>
                <a:gridCol w="2702257">
                  <a:extLst>
                    <a:ext uri="{9D8B030D-6E8A-4147-A177-3AD203B41FA5}">
                      <a16:colId xmlns:a16="http://schemas.microsoft.com/office/drawing/2014/main" val="109003377"/>
                    </a:ext>
                  </a:extLst>
                </a:gridCol>
              </a:tblGrid>
              <a:tr h="934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Протяженность, м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строительства тыс. тенге на 2025г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76747"/>
                  </a:ext>
                </a:extLst>
              </a:tr>
              <a:tr h="1087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объекта (из них 4 объекта переходящие на 2026 год)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418,2</a:t>
                      </a:r>
                      <a:endParaRPr lang="ru-K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8 519 881,77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723214"/>
                  </a:ext>
                </a:extLst>
              </a:tr>
              <a:tr h="992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инвестиционной программы ТОО «Алматинские тепловые сети»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объектов (из них 2 объекта переходящие на 2026 год)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141,1</a:t>
                      </a:r>
                      <a:endParaRPr lang="ru-K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4 045 492,44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59188"/>
                  </a:ext>
                </a:extLst>
              </a:tr>
              <a:tr h="992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МИО по заказу КГУ «Управление энергетики и водоснабжения города Алматы»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объектов (из них 8 объектов переходящие с 2024 года)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733,1</a:t>
                      </a:r>
                      <a:endParaRPr lang="ru-K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8 645 822,31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867250"/>
                  </a:ext>
                </a:extLst>
              </a:tr>
              <a:tr h="743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текущего ремонта ТОО «Алматинские тепловые сети»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10 800</a:t>
                      </a:r>
                      <a:endParaRPr lang="ru-K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954 325,10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45049"/>
                  </a:ext>
                </a:extLst>
              </a:tr>
              <a:tr h="400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r>
                        <a:rPr lang="ru-KZ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KZ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KZ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92,40</a:t>
                      </a:r>
                      <a:endParaRPr lang="ru-KZ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67" marR="11667" marT="11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22 165 521,62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78171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9FA337-12BF-565E-83AF-FE67A54386E0}"/>
              </a:ext>
            </a:extLst>
          </p:cNvPr>
          <p:cNvSpPr/>
          <p:nvPr/>
        </p:nvSpPr>
        <p:spPr>
          <a:xfrm>
            <a:off x="11493869" y="-13574"/>
            <a:ext cx="698131" cy="62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D5032-6233-F3FE-E713-C434D52EA298}"/>
              </a:ext>
            </a:extLst>
          </p:cNvPr>
          <p:cNvSpPr txBox="1"/>
          <p:nvPr/>
        </p:nvSpPr>
        <p:spPr>
          <a:xfrm>
            <a:off x="11611022" y="77715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23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Перспективные мероприятия на 2025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486451" y="5503423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6554" y="611447"/>
            <a:ext cx="1184241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99775D-31EA-A378-5337-880880B30D48}"/>
              </a:ext>
            </a:extLst>
          </p:cNvPr>
          <p:cNvGrpSpPr/>
          <p:nvPr/>
        </p:nvGrpSpPr>
        <p:grpSpPr>
          <a:xfrm>
            <a:off x="513785" y="676761"/>
            <a:ext cx="3500661" cy="6032816"/>
            <a:chOff x="22048" y="271379"/>
            <a:chExt cx="2625496" cy="4524612"/>
          </a:xfrm>
        </p:grpSpPr>
        <p:sp>
          <p:nvSpPr>
            <p:cNvPr id="5" name="Скругленный прямоугольник 41">
              <a:extLst>
                <a:ext uri="{FF2B5EF4-FFF2-40B4-BE49-F238E27FC236}">
                  <a16:creationId xmlns:a16="http://schemas.microsoft.com/office/drawing/2014/main" id="{A631AEC8-7701-6C6F-57BA-E2E2D81882F4}"/>
                </a:ext>
              </a:extLst>
            </p:cNvPr>
            <p:cNvSpPr/>
            <p:nvPr/>
          </p:nvSpPr>
          <p:spPr>
            <a:xfrm>
              <a:off x="22048" y="271379"/>
              <a:ext cx="2597500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33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4F4F301-74ED-06BB-CFE7-49E1B254609B}"/>
                </a:ext>
              </a:extLst>
            </p:cNvPr>
            <p:cNvSpPr/>
            <p:nvPr/>
          </p:nvSpPr>
          <p:spPr>
            <a:xfrm>
              <a:off x="54659" y="537489"/>
              <a:ext cx="2592885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22859" algn="ctr">
                <a:spcBef>
                  <a:spcPts val="95"/>
                </a:spcBef>
                <a:tabLst>
                  <a:tab pos="185415" algn="l"/>
                </a:tabLst>
              </a:pPr>
              <a:r>
                <a:rPr lang="ru-RU" sz="1600" b="1" spc="-1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ПОДГОТОВКА К ОТОПИТЕЛЬНОМУ ПЕРИОДУ 2025-2026 гг.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59084B3-D4EF-4D16-78E8-DA5DED61A123}"/>
                </a:ext>
              </a:extLst>
            </p:cNvPr>
            <p:cNvSpPr/>
            <p:nvPr/>
          </p:nvSpPr>
          <p:spPr>
            <a:xfrm>
              <a:off x="349814" y="2545935"/>
              <a:ext cx="2222182" cy="684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3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Реконструкция</a:t>
              </a:r>
              <a:r>
                <a:rPr lang="ru-RU" sz="1333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тепловых сетей – 28,2 км.</a:t>
              </a:r>
            </a:p>
            <a:p>
              <a:pPr algn="ctr"/>
              <a:r>
                <a:rPr lang="ru-RU" sz="1333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Собственные средства – 8,1 км,</a:t>
              </a:r>
            </a:p>
            <a:p>
              <a:pPr algn="ctr"/>
              <a:r>
                <a:rPr lang="ru-RU" sz="1333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Бюджетные средства – 20,1 км. </a:t>
              </a:r>
            </a:p>
          </p:txBody>
        </p:sp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BB5C7217-C1C6-66EA-F7F7-7C0B2F3EDCD4}"/>
                </a:ext>
              </a:extLst>
            </p:cNvPr>
            <p:cNvSpPr/>
            <p:nvPr/>
          </p:nvSpPr>
          <p:spPr>
            <a:xfrm>
              <a:off x="791805" y="1195007"/>
              <a:ext cx="1190580" cy="963795"/>
            </a:xfrm>
            <a:prstGeom prst="arc">
              <a:avLst>
                <a:gd name="adj1" fmla="val 12859095"/>
                <a:gd name="adj2" fmla="val 19981605"/>
              </a:avLst>
            </a:prstGeom>
            <a:ln w="38100" cap="rnd"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" name="Дуга 10">
              <a:extLst>
                <a:ext uri="{FF2B5EF4-FFF2-40B4-BE49-F238E27FC236}">
                  <a16:creationId xmlns:a16="http://schemas.microsoft.com/office/drawing/2014/main" id="{707CC04D-164C-5312-DBDC-877B126B0AE9}"/>
                </a:ext>
              </a:extLst>
            </p:cNvPr>
            <p:cNvSpPr/>
            <p:nvPr/>
          </p:nvSpPr>
          <p:spPr>
            <a:xfrm>
              <a:off x="815061" y="1415713"/>
              <a:ext cx="1167323" cy="963795"/>
            </a:xfrm>
            <a:prstGeom prst="arc">
              <a:avLst>
                <a:gd name="adj1" fmla="val 2278689"/>
                <a:gd name="adj2" fmla="val 9001550"/>
              </a:avLst>
            </a:prstGeom>
            <a:ln w="38100" cap="rnd">
              <a:solidFill>
                <a:srgbClr val="FF0000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6066E9E-8F1A-A501-A93D-BAD21A352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4" y="1431361"/>
              <a:ext cx="852210" cy="696274"/>
            </a:xfrm>
            <a:prstGeom prst="rect">
              <a:avLst/>
            </a:prstGeom>
          </p:spPr>
        </p:pic>
        <p:pic>
          <p:nvPicPr>
            <p:cNvPr id="13" name="Picture 2" descr="Сотрудник – Бесплатные иконки: люди">
              <a:extLst>
                <a:ext uri="{FF2B5EF4-FFF2-40B4-BE49-F238E27FC236}">
                  <a16:creationId xmlns:a16="http://schemas.microsoft.com/office/drawing/2014/main" id="{F51489FE-DF43-ED81-9AC7-A525B927E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159" y="1549183"/>
              <a:ext cx="609767" cy="60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8F8CA18-06BE-CF67-F8CF-CDE3685925EE}"/>
                </a:ext>
              </a:extLst>
            </p:cNvPr>
            <p:cNvSpPr/>
            <p:nvPr/>
          </p:nvSpPr>
          <p:spPr>
            <a:xfrm>
              <a:off x="148068" y="2538634"/>
              <a:ext cx="243341" cy="735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D7DEF84-06D9-0007-4851-D9A2577410CE}"/>
                </a:ext>
              </a:extLst>
            </p:cNvPr>
            <p:cNvSpPr/>
            <p:nvPr/>
          </p:nvSpPr>
          <p:spPr>
            <a:xfrm>
              <a:off x="155795" y="4175085"/>
              <a:ext cx="243341" cy="4900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99AA946-D2E4-F090-9474-AC778599D614}"/>
                </a:ext>
              </a:extLst>
            </p:cNvPr>
            <p:cNvSpPr/>
            <p:nvPr/>
          </p:nvSpPr>
          <p:spPr>
            <a:xfrm>
              <a:off x="243054" y="4220059"/>
              <a:ext cx="2328942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3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Восстановление </a:t>
              </a:r>
            </a:p>
            <a:p>
              <a:pPr algn="ctr"/>
              <a:r>
                <a:rPr lang="ru-RU" sz="133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изоляции – 7,5 км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79C109D-6535-787C-B619-4BB9034EDDFA}"/>
                </a:ext>
              </a:extLst>
            </p:cNvPr>
            <p:cNvSpPr/>
            <p:nvPr/>
          </p:nvSpPr>
          <p:spPr>
            <a:xfrm>
              <a:off x="138201" y="3507356"/>
              <a:ext cx="243341" cy="497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E63CB9F-FEB2-A058-A9EF-33FE51D3DC17}"/>
                </a:ext>
              </a:extLst>
            </p:cNvPr>
            <p:cNvSpPr/>
            <p:nvPr/>
          </p:nvSpPr>
          <p:spPr>
            <a:xfrm>
              <a:off x="307971" y="3558963"/>
              <a:ext cx="2305868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3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Текущий ремонт</a:t>
              </a:r>
              <a:r>
                <a:rPr lang="ru-RU" sz="1333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тепловых сетей – 10,8 км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3C2DFD9-98D6-FCEC-552F-B2EF41020267}"/>
              </a:ext>
            </a:extLst>
          </p:cNvPr>
          <p:cNvGrpSpPr/>
          <p:nvPr/>
        </p:nvGrpSpPr>
        <p:grpSpPr>
          <a:xfrm>
            <a:off x="4097412" y="676761"/>
            <a:ext cx="4117472" cy="6032816"/>
            <a:chOff x="4346464" y="681976"/>
            <a:chExt cx="3862578" cy="4524612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CE20F993-578C-80DC-5230-D69ED8E51DE6}"/>
                </a:ext>
              </a:extLst>
            </p:cNvPr>
            <p:cNvGrpSpPr/>
            <p:nvPr/>
          </p:nvGrpSpPr>
          <p:grpSpPr>
            <a:xfrm>
              <a:off x="4346464" y="681976"/>
              <a:ext cx="3862578" cy="4524612"/>
              <a:chOff x="3159690" y="698565"/>
              <a:chExt cx="2602077" cy="4524612"/>
            </a:xfrm>
          </p:grpSpPr>
          <p:sp>
            <p:nvSpPr>
              <p:cNvPr id="26" name="Скругленный прямоугольник 46">
                <a:extLst>
                  <a:ext uri="{FF2B5EF4-FFF2-40B4-BE49-F238E27FC236}">
                    <a16:creationId xmlns:a16="http://schemas.microsoft.com/office/drawing/2014/main" id="{8D776A3C-8122-90C9-F4D0-898FE3A58787}"/>
                  </a:ext>
                </a:extLst>
              </p:cNvPr>
              <p:cNvSpPr/>
              <p:nvPr/>
            </p:nvSpPr>
            <p:spPr>
              <a:xfrm>
                <a:off x="3164094" y="698565"/>
                <a:ext cx="2434274" cy="4524612"/>
              </a:xfrm>
              <a:prstGeom prst="roundRect">
                <a:avLst>
                  <a:gd name="adj" fmla="val 39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33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Восстановление изоляции</a:t>
                </a:r>
                <a:endParaRPr lang="ru-RU" sz="13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07C3E2B-E43B-5B1A-8BAB-69CC127EA237}"/>
                  </a:ext>
                </a:extLst>
              </p:cNvPr>
              <p:cNvSpPr/>
              <p:nvPr/>
            </p:nvSpPr>
            <p:spPr>
              <a:xfrm>
                <a:off x="3159690" y="749999"/>
                <a:ext cx="2430099" cy="438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22859" algn="ctr">
                  <a:spcBef>
                    <a:spcPts val="95"/>
                  </a:spcBef>
                  <a:tabLst>
                    <a:tab pos="185415" algn="l"/>
                  </a:tabLst>
                </a:pPr>
                <a:r>
                  <a:rPr lang="ru-RU" sz="1600" b="1" spc="-1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ДЕБИТОРСКОЙ ЗАДОЛЖЕННОСТИ</a:t>
                </a:r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6296611A-A710-733B-B0AC-9AC35685F8EE}"/>
                  </a:ext>
                </a:extLst>
              </p:cNvPr>
              <p:cNvGrpSpPr/>
              <p:nvPr/>
            </p:nvGrpSpPr>
            <p:grpSpPr>
              <a:xfrm>
                <a:off x="3301469" y="1271050"/>
                <a:ext cx="2288320" cy="992290"/>
                <a:chOff x="222794" y="3216649"/>
                <a:chExt cx="1983642" cy="992290"/>
              </a:xfrm>
            </p:grpSpPr>
            <p:sp>
              <p:nvSpPr>
                <p:cNvPr id="37" name="Прямоугольник 36">
                  <a:extLst>
                    <a:ext uri="{FF2B5EF4-FFF2-40B4-BE49-F238E27FC236}">
                      <a16:creationId xmlns:a16="http://schemas.microsoft.com/office/drawing/2014/main" id="{DDBDADF9-D918-33D9-B063-84C092FDAAD6}"/>
                    </a:ext>
                  </a:extLst>
                </p:cNvPr>
                <p:cNvSpPr/>
                <p:nvPr/>
              </p:nvSpPr>
              <p:spPr>
                <a:xfrm>
                  <a:off x="562482" y="3216649"/>
                  <a:ext cx="1643954" cy="9922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333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Публикации в СМИ и социальных сетях предприятия информации о проведении рейдов отключения потребителей от услуг теплоснабжения за дебиторскую задолженность</a:t>
                  </a:r>
                </a:p>
              </p:txBody>
            </p:sp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id="{69B6EBB5-3B26-21D8-B892-7D506AD4B0A4}"/>
                    </a:ext>
                  </a:extLst>
                </p:cNvPr>
                <p:cNvSpPr/>
                <p:nvPr/>
              </p:nvSpPr>
              <p:spPr>
                <a:xfrm>
                  <a:off x="222794" y="3318355"/>
                  <a:ext cx="189487" cy="83813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8577106E-8FD3-1C05-2279-7BE15871B1AA}"/>
                  </a:ext>
                </a:extLst>
              </p:cNvPr>
              <p:cNvGrpSpPr/>
              <p:nvPr/>
            </p:nvGrpSpPr>
            <p:grpSpPr>
              <a:xfrm>
                <a:off x="3301469" y="2363788"/>
                <a:ext cx="2288320" cy="293000"/>
                <a:chOff x="124067" y="1411610"/>
                <a:chExt cx="1943588" cy="293000"/>
              </a:xfrm>
            </p:grpSpPr>
            <p:sp>
              <p:nvSpPr>
                <p:cNvPr id="35" name="Прямоугольник 34">
                  <a:extLst>
                    <a:ext uri="{FF2B5EF4-FFF2-40B4-BE49-F238E27FC236}">
                      <a16:creationId xmlns:a16="http://schemas.microsoft.com/office/drawing/2014/main" id="{5D6EA081-E4EE-5A37-16DE-BF87880DF0DF}"/>
                    </a:ext>
                  </a:extLst>
                </p:cNvPr>
                <p:cNvSpPr/>
                <p:nvPr/>
              </p:nvSpPr>
              <p:spPr>
                <a:xfrm>
                  <a:off x="448097" y="1437396"/>
                  <a:ext cx="1619558" cy="2230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333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Выдача досудебных уведомлений</a:t>
                  </a:r>
                </a:p>
              </p:txBody>
            </p:sp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1D0D2226-9AB1-CDEA-6935-634151E11537}"/>
                    </a:ext>
                  </a:extLst>
                </p:cNvPr>
                <p:cNvSpPr/>
                <p:nvPr/>
              </p:nvSpPr>
              <p:spPr>
                <a:xfrm>
                  <a:off x="124067" y="1411610"/>
                  <a:ext cx="185661" cy="293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92CC89BB-2E54-122B-D97B-DA1C6E4C3579}"/>
                  </a:ext>
                </a:extLst>
              </p:cNvPr>
              <p:cNvGrpSpPr/>
              <p:nvPr/>
            </p:nvGrpSpPr>
            <p:grpSpPr>
              <a:xfrm>
                <a:off x="3304215" y="2774729"/>
                <a:ext cx="2285575" cy="553998"/>
                <a:chOff x="49499" y="639778"/>
                <a:chExt cx="2082155" cy="553998"/>
              </a:xfrm>
            </p:grpSpPr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id="{2490F344-7424-3E46-199C-4579AB417124}"/>
                    </a:ext>
                  </a:extLst>
                </p:cNvPr>
                <p:cNvSpPr/>
                <p:nvPr/>
              </p:nvSpPr>
              <p:spPr>
                <a:xfrm>
                  <a:off x="403985" y="639778"/>
                  <a:ext cx="1727669" cy="530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333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Отключения потребителей от услуг горячего водоснабжения за дебиторскую задолженность</a:t>
                  </a:r>
                </a:p>
              </p:txBody>
            </p:sp>
            <p:sp>
              <p:nvSpPr>
                <p:cNvPr id="34" name="Прямоугольник 33">
                  <a:extLst>
                    <a:ext uri="{FF2B5EF4-FFF2-40B4-BE49-F238E27FC236}">
                      <a16:creationId xmlns:a16="http://schemas.microsoft.com/office/drawing/2014/main" id="{1D9E8B9F-F0B3-BC0D-435D-FDD71AFE31A8}"/>
                    </a:ext>
                  </a:extLst>
                </p:cNvPr>
                <p:cNvSpPr/>
                <p:nvPr/>
              </p:nvSpPr>
              <p:spPr>
                <a:xfrm>
                  <a:off x="49499" y="691292"/>
                  <a:ext cx="196635" cy="5024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DE2AC1FD-FF4F-FAA7-2851-C632A31BA984}"/>
                  </a:ext>
                </a:extLst>
              </p:cNvPr>
              <p:cNvSpPr/>
              <p:nvPr/>
            </p:nvSpPr>
            <p:spPr>
              <a:xfrm>
                <a:off x="3520060" y="4109561"/>
                <a:ext cx="188143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2117274C-8FF7-B06D-E013-431AEDAA4E2B}"/>
                  </a:ext>
                </a:extLst>
              </p:cNvPr>
              <p:cNvSpPr/>
              <p:nvPr/>
            </p:nvSpPr>
            <p:spPr>
              <a:xfrm>
                <a:off x="3686937" y="4148036"/>
                <a:ext cx="2074830" cy="223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333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32262C6-76C6-27A8-A7FA-975963C1E057}"/>
                </a:ext>
              </a:extLst>
            </p:cNvPr>
            <p:cNvSpPr/>
            <p:nvPr/>
          </p:nvSpPr>
          <p:spPr>
            <a:xfrm>
              <a:off x="5091200" y="3459939"/>
              <a:ext cx="2875290" cy="684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3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Внедрение автодозвона и смс-уведомлении о задолженности потребителей услуг тепловой энергии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2B2EA70-6B91-A3F7-7FB9-8944D620B129}"/>
                </a:ext>
              </a:extLst>
            </p:cNvPr>
            <p:cNvSpPr/>
            <p:nvPr/>
          </p:nvSpPr>
          <p:spPr>
            <a:xfrm>
              <a:off x="4564997" y="3514315"/>
              <a:ext cx="320404" cy="617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315673B-90C9-E8AA-8B60-96CCC5B5FCFD}"/>
                </a:ext>
              </a:extLst>
            </p:cNvPr>
            <p:cNvSpPr/>
            <p:nvPr/>
          </p:nvSpPr>
          <p:spPr>
            <a:xfrm>
              <a:off x="5123234" y="4362279"/>
              <a:ext cx="2843258" cy="530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3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Совершение исполнительных надписей и передача частным судебным исполнителям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0847232-CFB8-CEDC-688B-C704D316C1E1}"/>
                </a:ext>
              </a:extLst>
            </p:cNvPr>
            <p:cNvSpPr/>
            <p:nvPr/>
          </p:nvSpPr>
          <p:spPr>
            <a:xfrm>
              <a:off x="4556923" y="4431535"/>
              <a:ext cx="320405" cy="4575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E899C85-2E39-064D-5D38-B1D801FFC81C}"/>
              </a:ext>
            </a:extLst>
          </p:cNvPr>
          <p:cNvGrpSpPr/>
          <p:nvPr/>
        </p:nvGrpSpPr>
        <p:grpSpPr>
          <a:xfrm>
            <a:off x="8074528" y="680709"/>
            <a:ext cx="4117472" cy="2810839"/>
            <a:chOff x="3159690" y="698566"/>
            <a:chExt cx="2602077" cy="4524611"/>
          </a:xfrm>
        </p:grpSpPr>
        <p:sp>
          <p:nvSpPr>
            <p:cNvPr id="40" name="Скругленный прямоугольник 50">
              <a:extLst>
                <a:ext uri="{FF2B5EF4-FFF2-40B4-BE49-F238E27FC236}">
                  <a16:creationId xmlns:a16="http://schemas.microsoft.com/office/drawing/2014/main" id="{B94389F0-ED97-735C-1B32-11DF92A46BD3}"/>
                </a:ext>
              </a:extLst>
            </p:cNvPr>
            <p:cNvSpPr/>
            <p:nvPr/>
          </p:nvSpPr>
          <p:spPr>
            <a:xfrm>
              <a:off x="3164094" y="698566"/>
              <a:ext cx="2434274" cy="4524611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5803A3E-A565-BFDC-2DA1-1137F09C8AB3}"/>
                </a:ext>
              </a:extLst>
            </p:cNvPr>
            <p:cNvSpPr/>
            <p:nvPr/>
          </p:nvSpPr>
          <p:spPr>
            <a:xfrm>
              <a:off x="3159690" y="859464"/>
              <a:ext cx="2430099" cy="544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22859" algn="ctr">
                <a:spcBef>
                  <a:spcPts val="95"/>
                </a:spcBef>
                <a:tabLst>
                  <a:tab pos="185415" algn="l"/>
                </a:tabLst>
              </a:pPr>
              <a:r>
                <a:rPr lang="ru-RU" sz="1600" b="1" spc="-1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УЛУЧШЕНИЕ ОКАЗАНИЯ УСЛУГ</a:t>
              </a: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0D0EDC56-19C7-89D8-4537-FBBC6A73516E}"/>
                </a:ext>
              </a:extLst>
            </p:cNvPr>
            <p:cNvGrpSpPr/>
            <p:nvPr/>
          </p:nvGrpSpPr>
          <p:grpSpPr>
            <a:xfrm>
              <a:off x="3269341" y="1792568"/>
              <a:ext cx="2298444" cy="808992"/>
              <a:chOff x="96779" y="840390"/>
              <a:chExt cx="1952186" cy="808992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50D57C21-597A-318D-9270-F658574D6F2F}"/>
                  </a:ext>
                </a:extLst>
              </p:cNvPr>
              <p:cNvSpPr/>
              <p:nvPr/>
            </p:nvSpPr>
            <p:spPr>
              <a:xfrm>
                <a:off x="429407" y="840390"/>
                <a:ext cx="1619558" cy="80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333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Повышение квалификации сотрудников</a:t>
                </a: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959D13C9-0FE1-564D-8E97-AE611895D03C}"/>
                  </a:ext>
                </a:extLst>
              </p:cNvPr>
              <p:cNvSpPr/>
              <p:nvPr/>
            </p:nvSpPr>
            <p:spPr>
              <a:xfrm>
                <a:off x="96779" y="995329"/>
                <a:ext cx="185661" cy="293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A4CEDD6F-2D7E-7312-5962-97F49A59395D}"/>
                </a:ext>
              </a:extLst>
            </p:cNvPr>
            <p:cNvGrpSpPr/>
            <p:nvPr/>
          </p:nvGrpSpPr>
          <p:grpSpPr>
            <a:xfrm>
              <a:off x="3272087" y="2640033"/>
              <a:ext cx="2359746" cy="1139176"/>
              <a:chOff x="20230" y="505082"/>
              <a:chExt cx="2149726" cy="1139176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40F53073-B64B-B6F0-0727-CDA8255ECF75}"/>
                  </a:ext>
                </a:extLst>
              </p:cNvPr>
              <p:cNvSpPr/>
              <p:nvPr/>
            </p:nvSpPr>
            <p:spPr>
              <a:xfrm>
                <a:off x="378511" y="505082"/>
                <a:ext cx="1791445" cy="113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333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Автоматизация внесения данных по Актам отключение/подключение услуг теплоснабжения</a:t>
                </a: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A5396EC5-B767-F6E6-E4C3-5A1A28C128DA}"/>
                  </a:ext>
                </a:extLst>
              </p:cNvPr>
              <p:cNvSpPr/>
              <p:nvPr/>
            </p:nvSpPr>
            <p:spPr>
              <a:xfrm>
                <a:off x="20230" y="595547"/>
                <a:ext cx="196635" cy="44932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4ABCDCC-81F4-A472-55B3-0B0219FC3C83}"/>
                </a:ext>
              </a:extLst>
            </p:cNvPr>
            <p:cNvSpPr/>
            <p:nvPr/>
          </p:nvSpPr>
          <p:spPr>
            <a:xfrm>
              <a:off x="3520060" y="4109562"/>
              <a:ext cx="1881436" cy="445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D2FA651-7013-4881-3D18-801BFD0F58C0}"/>
                </a:ext>
              </a:extLst>
            </p:cNvPr>
            <p:cNvSpPr/>
            <p:nvPr/>
          </p:nvSpPr>
          <p:spPr>
            <a:xfrm>
              <a:off x="3686937" y="4148037"/>
              <a:ext cx="2074830" cy="478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333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29E26B0-0E95-B73B-CE2D-B90018D409C5}"/>
              </a:ext>
            </a:extLst>
          </p:cNvPr>
          <p:cNvGrpSpPr/>
          <p:nvPr/>
        </p:nvGrpSpPr>
        <p:grpSpPr>
          <a:xfrm>
            <a:off x="8081497" y="3654786"/>
            <a:ext cx="4117472" cy="2810840"/>
            <a:chOff x="3159690" y="698566"/>
            <a:chExt cx="2602077" cy="4524611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5E7606DE-42FC-662A-16B4-A79002B37242}"/>
                </a:ext>
              </a:extLst>
            </p:cNvPr>
            <p:cNvSpPr/>
            <p:nvPr/>
          </p:nvSpPr>
          <p:spPr>
            <a:xfrm>
              <a:off x="3164094" y="698566"/>
              <a:ext cx="2434274" cy="4524611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33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531F467-522C-389E-321F-AD9EC3E15563}"/>
                </a:ext>
              </a:extLst>
            </p:cNvPr>
            <p:cNvSpPr/>
            <p:nvPr/>
          </p:nvSpPr>
          <p:spPr>
            <a:xfrm>
              <a:off x="3159690" y="859464"/>
              <a:ext cx="2430099" cy="544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22859" algn="ctr">
                <a:spcBef>
                  <a:spcPts val="95"/>
                </a:spcBef>
                <a:tabLst>
                  <a:tab pos="185415" algn="l"/>
                </a:tabLst>
              </a:pPr>
              <a:r>
                <a:rPr lang="ru-RU" sz="1600" b="1" spc="-1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Возможное изменение тарифа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9827228-0C8F-CCF2-D143-41277325A02F}"/>
                </a:ext>
              </a:extLst>
            </p:cNvPr>
            <p:cNvGrpSpPr/>
            <p:nvPr/>
          </p:nvGrpSpPr>
          <p:grpSpPr>
            <a:xfrm>
              <a:off x="3269341" y="1792568"/>
              <a:ext cx="2298444" cy="2459904"/>
              <a:chOff x="96779" y="840390"/>
              <a:chExt cx="1952186" cy="2459904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17A406C3-CE8B-7DFB-714D-08AF2085FEBB}"/>
                  </a:ext>
                </a:extLst>
              </p:cNvPr>
              <p:cNvSpPr/>
              <p:nvPr/>
            </p:nvSpPr>
            <p:spPr>
              <a:xfrm>
                <a:off x="429407" y="840390"/>
                <a:ext cx="1619558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333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случае изменения стоимости стратегических товаров в соответствии со статьей 22 Закона РК «О естественных монополиях» ТОО «</a:t>
                </a:r>
                <a:r>
                  <a:rPr lang="ru-RU" sz="1333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АлТС</a:t>
                </a:r>
                <a:r>
                  <a:rPr lang="ru-RU" sz="1333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 обратится с заявкой на повышение тарифа до истечения его срока действия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57949D9C-A3E5-88A5-5D38-B9261A2EDE1A}"/>
                  </a:ext>
                </a:extLst>
              </p:cNvPr>
              <p:cNvSpPr/>
              <p:nvPr/>
            </p:nvSpPr>
            <p:spPr>
              <a:xfrm>
                <a:off x="96779" y="995329"/>
                <a:ext cx="185661" cy="293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108685D0-0180-8AAA-D801-594B3C3C8559}"/>
                </a:ext>
              </a:extLst>
            </p:cNvPr>
            <p:cNvSpPr/>
            <p:nvPr/>
          </p:nvSpPr>
          <p:spPr>
            <a:xfrm>
              <a:off x="3520060" y="4109562"/>
              <a:ext cx="1881436" cy="445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23D6F0E4-B7D5-ABD2-85E4-8B6545CA646A}"/>
                </a:ext>
              </a:extLst>
            </p:cNvPr>
            <p:cNvSpPr/>
            <p:nvPr/>
          </p:nvSpPr>
          <p:spPr>
            <a:xfrm>
              <a:off x="3686937" y="4148035"/>
              <a:ext cx="2074830" cy="478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333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B8F570-83EA-6C75-95E3-E244496868C4}"/>
              </a:ext>
            </a:extLst>
          </p:cNvPr>
          <p:cNvSpPr/>
          <p:nvPr/>
        </p:nvSpPr>
        <p:spPr>
          <a:xfrm>
            <a:off x="11493869" y="-13574"/>
            <a:ext cx="698131" cy="62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55399C-5548-B80B-93F9-8984FE106818}"/>
              </a:ext>
            </a:extLst>
          </p:cNvPr>
          <p:cNvSpPr txBox="1"/>
          <p:nvPr/>
        </p:nvSpPr>
        <p:spPr>
          <a:xfrm>
            <a:off x="11559905" y="68103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6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99;p90"/>
          <p:cNvSpPr txBox="1"/>
          <p:nvPr/>
        </p:nvSpPr>
        <p:spPr>
          <a:xfrm rot="16200000">
            <a:off x="-625201" y="5618059"/>
            <a:ext cx="1657643" cy="38495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 descr="Картинки по запросу герб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517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i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6096" y="-57997"/>
            <a:ext cx="0" cy="6926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41">
            <a:extLst>
              <a:ext uri="{FF2B5EF4-FFF2-40B4-BE49-F238E27FC236}">
                <a16:creationId xmlns:a16="http://schemas.microsoft.com/office/drawing/2014/main" id="{DD161393-4692-A0C4-9FE3-4A9D1B07FA09}"/>
              </a:ext>
            </a:extLst>
          </p:cNvPr>
          <p:cNvSpPr/>
          <p:nvPr/>
        </p:nvSpPr>
        <p:spPr>
          <a:xfrm>
            <a:off x="396095" y="3806957"/>
            <a:ext cx="7474878" cy="3051043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8522DB-EA9F-6D66-975D-D61C4A3E1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3560019" y="2800645"/>
            <a:ext cx="1625597" cy="1236899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1" name="Полилиния 15">
            <a:extLst>
              <a:ext uri="{FF2B5EF4-FFF2-40B4-BE49-F238E27FC236}">
                <a16:creationId xmlns:a16="http://schemas.microsoft.com/office/drawing/2014/main" id="{B3D1BD6D-4258-32F7-852A-759C9646AC32}"/>
              </a:ext>
            </a:extLst>
          </p:cNvPr>
          <p:cNvSpPr/>
          <p:nvPr/>
        </p:nvSpPr>
        <p:spPr>
          <a:xfrm>
            <a:off x="1235174" y="1078638"/>
            <a:ext cx="7428631" cy="1888224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Google Shape;499;p90">
            <a:extLst>
              <a:ext uri="{FF2B5EF4-FFF2-40B4-BE49-F238E27FC236}">
                <a16:creationId xmlns:a16="http://schemas.microsoft.com/office/drawing/2014/main" id="{7ED24637-EE27-1E69-8BF3-076CCBB52574}"/>
              </a:ext>
            </a:extLst>
          </p:cNvPr>
          <p:cNvSpPr txBox="1"/>
          <p:nvPr/>
        </p:nvSpPr>
        <p:spPr>
          <a:xfrm>
            <a:off x="155575" y="140138"/>
            <a:ext cx="8432797" cy="3456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ЖШС         ТОО «АЛМАТИНСКИЕ ТЕПЛОВЫЕ СЕТИ</a:t>
            </a:r>
            <a:endParaRPr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50C166-BB64-25F5-34C7-D29D26A40B2B}"/>
              </a:ext>
            </a:extLst>
          </p:cNvPr>
          <p:cNvSpPr/>
          <p:nvPr/>
        </p:nvSpPr>
        <p:spPr>
          <a:xfrm>
            <a:off x="155575" y="1391426"/>
            <a:ext cx="8432799" cy="1163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</a:t>
            </a:r>
            <a:r>
              <a:rPr lang="kk-KZ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ҢЫЗҒА</a:t>
            </a:r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BD81B6-EE1B-3C03-7CFF-C2C02A5FF111}"/>
              </a:ext>
            </a:extLst>
          </p:cNvPr>
          <p:cNvSpPr/>
          <p:nvPr/>
        </p:nvSpPr>
        <p:spPr>
          <a:xfrm>
            <a:off x="8588377" y="-33906"/>
            <a:ext cx="3759201" cy="686704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6" name="Picture 4" descr="ZIZ | Сайты для лучших">
            <a:extLst>
              <a:ext uri="{FF2B5EF4-FFF2-40B4-BE49-F238E27FC236}">
                <a16:creationId xmlns:a16="http://schemas.microsoft.com/office/drawing/2014/main" id="{91643C25-B508-EF65-EF46-85A20820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37" y="804291"/>
            <a:ext cx="512049" cy="5120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AB4394-72D3-21A5-0608-B99736EA9EA8}"/>
              </a:ext>
            </a:extLst>
          </p:cNvPr>
          <p:cNvSpPr/>
          <p:nvPr/>
        </p:nvSpPr>
        <p:spPr>
          <a:xfrm>
            <a:off x="155577" y="4273007"/>
            <a:ext cx="8432799" cy="92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СПАСИБО ЗА ВНИМАНИЕ</a:t>
            </a:r>
          </a:p>
        </p:txBody>
      </p:sp>
      <p:pic>
        <p:nvPicPr>
          <p:cNvPr id="18" name="Picture 10" descr="Call Center Worker With Headset Free People Icons PNG Transparent  Background, Free Download #2009 - FreeIconsPNG">
            <a:extLst>
              <a:ext uri="{FF2B5EF4-FFF2-40B4-BE49-F238E27FC236}">
                <a16:creationId xmlns:a16="http://schemas.microsoft.com/office/drawing/2014/main" id="{BA7E1A45-8FCE-1DBE-73BA-98A0DC55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12" y="128751"/>
            <a:ext cx="540544" cy="5193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56E441-C78C-1A1E-6FD1-D4F169051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76" y="2091937"/>
            <a:ext cx="632821" cy="632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20DD6B5-E8E1-6079-2CB7-A49812B2C3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10" y="1482420"/>
            <a:ext cx="444813" cy="444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F9A43F-4A67-94DE-C77B-FEBCFE41880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0998" y="3718921"/>
            <a:ext cx="4656580" cy="3114219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3A6B000-784D-382A-3A15-D9B89E8CDE40}"/>
              </a:ext>
            </a:extLst>
          </p:cNvPr>
          <p:cNvSpPr/>
          <p:nvPr/>
        </p:nvSpPr>
        <p:spPr>
          <a:xfrm>
            <a:off x="9278723" y="177393"/>
            <a:ext cx="3068855" cy="411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341-07-77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50FF3E0-4988-BE0D-F16D-2180C5DC98C0}"/>
              </a:ext>
            </a:extLst>
          </p:cNvPr>
          <p:cNvSpPr/>
          <p:nvPr/>
        </p:nvSpPr>
        <p:spPr>
          <a:xfrm>
            <a:off x="9278723" y="844976"/>
            <a:ext cx="3068853" cy="411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(701) 027-11-20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EF123B-97A9-C36E-A834-C60A298C4116}"/>
              </a:ext>
            </a:extLst>
          </p:cNvPr>
          <p:cNvSpPr/>
          <p:nvPr/>
        </p:nvSpPr>
        <p:spPr>
          <a:xfrm>
            <a:off x="9278723" y="1512558"/>
            <a:ext cx="3068853" cy="411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867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2489619-0237-654F-28AF-FC996B0CD6FE}"/>
              </a:ext>
            </a:extLst>
          </p:cNvPr>
          <p:cNvSpPr/>
          <p:nvPr/>
        </p:nvSpPr>
        <p:spPr>
          <a:xfrm>
            <a:off x="9278723" y="2180141"/>
            <a:ext cx="3068853" cy="411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867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6" name="Скругленный прямоугольник 16">
            <a:extLst>
              <a:ext uri="{FF2B5EF4-FFF2-40B4-BE49-F238E27FC236}">
                <a16:creationId xmlns:a16="http://schemas.microsoft.com/office/drawing/2014/main" id="{B9D3692A-0ACB-9373-DDEB-ECEFB575B98F}"/>
              </a:ext>
            </a:extLst>
          </p:cNvPr>
          <p:cNvSpPr/>
          <p:nvPr/>
        </p:nvSpPr>
        <p:spPr>
          <a:xfrm>
            <a:off x="8740776" y="74701"/>
            <a:ext cx="3242733" cy="2710792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004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8C1B00-04FA-20B0-5B99-82033C01F75E}"/>
              </a:ext>
            </a:extLst>
          </p:cNvPr>
          <p:cNvSpPr/>
          <p:nvPr/>
        </p:nvSpPr>
        <p:spPr>
          <a:xfrm>
            <a:off x="6403412" y="676761"/>
            <a:ext cx="5773668" cy="6181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9166" y="-13573"/>
            <a:ext cx="11802834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Общая информация о Предприятии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676761"/>
            <a:ext cx="1180560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7" y="5480088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A740A-7D7B-687F-5235-786FB9B9E805}"/>
              </a:ext>
            </a:extLst>
          </p:cNvPr>
          <p:cNvSpPr txBox="1"/>
          <p:nvPr/>
        </p:nvSpPr>
        <p:spPr>
          <a:xfrm>
            <a:off x="339710" y="919755"/>
            <a:ext cx="5032360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СЕТЕЙ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CDA9E24-8DB4-8E6E-7504-B2F6B6E1BD73}"/>
              </a:ext>
            </a:extLst>
          </p:cNvPr>
          <p:cNvCxnSpPr>
            <a:cxnSpLocks/>
          </p:cNvCxnSpPr>
          <p:nvPr/>
        </p:nvCxnSpPr>
        <p:spPr>
          <a:xfrm>
            <a:off x="365862" y="1300627"/>
            <a:ext cx="52729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E1C824-6317-1BCC-8C77-16C2FACD3023}"/>
              </a:ext>
            </a:extLst>
          </p:cNvPr>
          <p:cNvSpPr txBox="1"/>
          <p:nvPr/>
        </p:nvSpPr>
        <p:spPr>
          <a:xfrm>
            <a:off x="386395" y="2349236"/>
            <a:ext cx="4876514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НАСОСНЫЕ СТАНЦИИ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23FA4-9C1B-DC94-7847-30C655262363}"/>
              </a:ext>
            </a:extLst>
          </p:cNvPr>
          <p:cNvSpPr txBox="1"/>
          <p:nvPr/>
        </p:nvSpPr>
        <p:spPr>
          <a:xfrm>
            <a:off x="386395" y="2708921"/>
            <a:ext cx="5268258" cy="1353373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69 насосных станций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числе: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насосные – 20 ед.;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насосные – 49 ед.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выравнивания пиковых нагрузок ГВС в тепловых сетях используется 24 баков-аккумуляторов.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85042D-C396-55CE-08F2-301915547A86}"/>
              </a:ext>
            </a:extLst>
          </p:cNvPr>
          <p:cNvSpPr txBox="1"/>
          <p:nvPr/>
        </p:nvSpPr>
        <p:spPr>
          <a:xfrm>
            <a:off x="370541" y="1295930"/>
            <a:ext cx="554899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883" indent="-187883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31.12.2024 г. - 1 399,9 км, в том числе:</a:t>
            </a:r>
            <a:r>
              <a:rPr lang="ru-RU" dirty="0"/>
              <a:t>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тепловые сети (МТС)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315,6 км</a:t>
            </a:r>
            <a:r>
              <a:rPr lang="ru-RU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6,5%)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тепловые сети (РТС)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1084,3 км</a:t>
            </a:r>
            <a:r>
              <a:rPr lang="ru-RU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(-0,4%)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0C806BD-85C3-3CC8-411B-CB543FE717CC}"/>
              </a:ext>
            </a:extLst>
          </p:cNvPr>
          <p:cNvCxnSpPr>
            <a:cxnSpLocks/>
          </p:cNvCxnSpPr>
          <p:nvPr/>
        </p:nvCxnSpPr>
        <p:spPr>
          <a:xfrm>
            <a:off x="366118" y="2717724"/>
            <a:ext cx="52729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19D705-16DF-5805-A60A-555448654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5638800" y="2541712"/>
            <a:ext cx="6553200" cy="4316288"/>
          </a:xfrm>
          <a:custGeom>
            <a:avLst/>
            <a:gdLst>
              <a:gd name="connsiteX0" fmla="*/ 605396 w 5177396"/>
              <a:gd name="connsiteY0" fmla="*/ 0 h 3237216"/>
              <a:gd name="connsiteX1" fmla="*/ 5177396 w 5177396"/>
              <a:gd name="connsiteY1" fmla="*/ 0 h 3237216"/>
              <a:gd name="connsiteX2" fmla="*/ 5177396 w 5177396"/>
              <a:gd name="connsiteY2" fmla="*/ 3237216 h 3237216"/>
              <a:gd name="connsiteX3" fmla="*/ 0 w 5177396"/>
              <a:gd name="connsiteY3" fmla="*/ 3237216 h 3237216"/>
              <a:gd name="connsiteX4" fmla="*/ 0 w 5177396"/>
              <a:gd name="connsiteY4" fmla="*/ 525547 h 3237216"/>
              <a:gd name="connsiteX5" fmla="*/ 605396 w 5177396"/>
              <a:gd name="connsiteY5" fmla="*/ 525547 h 32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396" h="3237216">
                <a:moveTo>
                  <a:pt x="605396" y="0"/>
                </a:moveTo>
                <a:lnTo>
                  <a:pt x="5177396" y="0"/>
                </a:lnTo>
                <a:lnTo>
                  <a:pt x="5177396" y="3237216"/>
                </a:lnTo>
                <a:lnTo>
                  <a:pt x="0" y="3237216"/>
                </a:lnTo>
                <a:lnTo>
                  <a:pt x="0" y="525547"/>
                </a:lnTo>
                <a:lnTo>
                  <a:pt x="605396" y="525547"/>
                </a:ln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C07C52-674D-5467-0B66-2260D16A41BE}"/>
              </a:ext>
            </a:extLst>
          </p:cNvPr>
          <p:cNvSpPr/>
          <p:nvPr/>
        </p:nvSpPr>
        <p:spPr>
          <a:xfrm>
            <a:off x="6403412" y="698280"/>
            <a:ext cx="57981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деятельность ТОО «АлТС»</a:t>
            </a:r>
            <a:r>
              <a:rPr lang="ru-RU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транспортировка тепловой энергии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88 теплоисточников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АлЭС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(ТЭЦ-1, ТЭЦ-2, ЗТК – 68%), ТОО «АТКЭ» (85 котельных – 32%) 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тепловой энергией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потребителей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Алматы (отопление и горячее водоснабжение).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1860E-679B-1E0E-C918-29724D0FEDDF}"/>
              </a:ext>
            </a:extLst>
          </p:cNvPr>
          <p:cNvSpPr txBox="1"/>
          <p:nvPr/>
        </p:nvSpPr>
        <p:spPr>
          <a:xfrm>
            <a:off x="386395" y="4373931"/>
            <a:ext cx="4876514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ТЕПЛОВЫХ СЕТЕЙ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8EE5C-3B02-D462-4C32-7F6BB6D6944F}"/>
              </a:ext>
            </a:extLst>
          </p:cNvPr>
          <p:cNvSpPr txBox="1"/>
          <p:nvPr/>
        </p:nvSpPr>
        <p:spPr>
          <a:xfrm>
            <a:off x="386395" y="4733616"/>
            <a:ext cx="5268258" cy="55315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Сроком эксплуатации свыше 25 лет составляет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786,0 км или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6,1%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(-1,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всей протяженности сетей.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E0C49EA-AFB9-A738-0815-325782A9E5F5}"/>
              </a:ext>
            </a:extLst>
          </p:cNvPr>
          <p:cNvCxnSpPr>
            <a:cxnSpLocks/>
          </p:cNvCxnSpPr>
          <p:nvPr/>
        </p:nvCxnSpPr>
        <p:spPr>
          <a:xfrm>
            <a:off x="366118" y="4742419"/>
            <a:ext cx="52729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FC86F2-6CF3-E983-45DE-03533CED393E}"/>
              </a:ext>
            </a:extLst>
          </p:cNvPr>
          <p:cNvSpPr/>
          <p:nvPr/>
        </p:nvSpPr>
        <p:spPr>
          <a:xfrm>
            <a:off x="11625943" y="-13573"/>
            <a:ext cx="551137" cy="669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9AE36-4A9A-38AC-142E-650500AB470F}"/>
              </a:ext>
            </a:extLst>
          </p:cNvPr>
          <p:cNvSpPr txBox="1"/>
          <p:nvPr/>
        </p:nvSpPr>
        <p:spPr>
          <a:xfrm>
            <a:off x="11721954" y="97183"/>
            <a:ext cx="44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2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13E660-47DF-0944-C6BD-F9FA5378118F}"/>
              </a:ext>
            </a:extLst>
          </p:cNvPr>
          <p:cNvSpPr/>
          <p:nvPr/>
        </p:nvSpPr>
        <p:spPr>
          <a:xfrm>
            <a:off x="6161670" y="559697"/>
            <a:ext cx="6015410" cy="6181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5" y="-13573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8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состоянии тепловых сетей</a:t>
            </a:r>
            <a:endParaRPr lang="ru-RU" sz="2800" b="1" kern="0" dirty="0">
              <a:ln w="0"/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7FAB7E-EC59-B02C-769A-B2BEAA878602}"/>
              </a:ext>
            </a:extLst>
          </p:cNvPr>
          <p:cNvSpPr txBox="1"/>
          <p:nvPr/>
        </p:nvSpPr>
        <p:spPr>
          <a:xfrm>
            <a:off x="473646" y="992447"/>
            <a:ext cx="5032360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СЕТЕЙ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E36A-9F94-5F82-4122-97006E6F2271}"/>
              </a:ext>
            </a:extLst>
          </p:cNvPr>
          <p:cNvSpPr txBox="1"/>
          <p:nvPr/>
        </p:nvSpPr>
        <p:spPr>
          <a:xfrm>
            <a:off x="508368" y="1365247"/>
            <a:ext cx="4997638" cy="953263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Общая протяженность - </a:t>
            </a:r>
            <a:r>
              <a:rPr lang="ru-RU" sz="1800" b="1" dirty="0"/>
              <a:t>1 399,9 км</a:t>
            </a:r>
            <a:r>
              <a:rPr lang="ru-RU" dirty="0"/>
              <a:t>, в т.ч.: </a:t>
            </a:r>
          </a:p>
          <a:p>
            <a:pPr>
              <a:lnSpc>
                <a:spcPct val="150000"/>
              </a:lnSpc>
            </a:pPr>
            <a:r>
              <a:rPr lang="ru-RU" dirty="0"/>
              <a:t>Магистральные сети – 315,6 км;</a:t>
            </a:r>
          </a:p>
          <a:p>
            <a:r>
              <a:rPr lang="ru-RU" dirty="0"/>
              <a:t>Распределительные сети – 1084,3 км.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EA14B-740F-78C9-4032-EA8F5BEC3AB0}"/>
              </a:ext>
            </a:extLst>
          </p:cNvPr>
          <p:cNvSpPr txBox="1"/>
          <p:nvPr/>
        </p:nvSpPr>
        <p:spPr>
          <a:xfrm>
            <a:off x="465390" y="2557345"/>
            <a:ext cx="3820139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ИЗНОС ТЕПЛОВЫХ СЕТЕЙ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BF643-1404-944F-D888-5D22E270D60B}"/>
              </a:ext>
            </a:extLst>
          </p:cNvPr>
          <p:cNvSpPr txBox="1"/>
          <p:nvPr/>
        </p:nvSpPr>
        <p:spPr>
          <a:xfrm>
            <a:off x="437153" y="2910583"/>
            <a:ext cx="5409216" cy="153855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b="0" dirty="0"/>
              <a:t>На 01.01.2025г. - </a:t>
            </a:r>
            <a:r>
              <a:rPr lang="ru-RU" dirty="0"/>
              <a:t>56,1%</a:t>
            </a:r>
            <a:r>
              <a:rPr lang="ru-RU" sz="1600" i="1" dirty="0"/>
              <a:t> </a:t>
            </a:r>
            <a:r>
              <a:rPr lang="ru-RU" sz="1600" b="0" dirty="0"/>
              <a:t>или 785,96 км</a:t>
            </a:r>
          </a:p>
          <a:p>
            <a:pPr>
              <a:lnSpc>
                <a:spcPct val="150000"/>
              </a:lnSpc>
            </a:pPr>
            <a:r>
              <a:rPr lang="ru-RU" sz="1600" b="0" i="1" dirty="0"/>
              <a:t>(снижение по сравнению на 01.01.2024 г. – 1,8%)</a:t>
            </a:r>
          </a:p>
          <a:p>
            <a:pPr>
              <a:lnSpc>
                <a:spcPct val="150000"/>
              </a:lnSpc>
            </a:pPr>
            <a:r>
              <a:rPr lang="ru-RU" sz="1600" b="0" dirty="0"/>
              <a:t>Магистральные сети – 31,8% или 100,3 км;</a:t>
            </a:r>
          </a:p>
          <a:p>
            <a:pPr>
              <a:lnSpc>
                <a:spcPct val="150000"/>
              </a:lnSpc>
            </a:pPr>
            <a:r>
              <a:rPr lang="ru-RU" sz="1600" b="0" dirty="0"/>
              <a:t>Распределительные сети – 63,2% или 685,6 км.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8A7AA9D-9DAF-0A59-2DB6-973377D5360B}"/>
              </a:ext>
            </a:extLst>
          </p:cNvPr>
          <p:cNvCxnSpPr>
            <a:cxnSpLocks/>
          </p:cNvCxnSpPr>
          <p:nvPr/>
        </p:nvCxnSpPr>
        <p:spPr>
          <a:xfrm>
            <a:off x="465390" y="2928297"/>
            <a:ext cx="5325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60A25BC-AEC6-AACD-04DC-149A7BA21653}"/>
              </a:ext>
            </a:extLst>
          </p:cNvPr>
          <p:cNvCxnSpPr>
            <a:cxnSpLocks/>
          </p:cNvCxnSpPr>
          <p:nvPr/>
        </p:nvCxnSpPr>
        <p:spPr>
          <a:xfrm>
            <a:off x="465390" y="1360935"/>
            <a:ext cx="5325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20B2BA-A4A0-0674-03E4-3813AB2236F1}"/>
              </a:ext>
            </a:extLst>
          </p:cNvPr>
          <p:cNvSpPr txBox="1"/>
          <p:nvPr/>
        </p:nvSpPr>
        <p:spPr>
          <a:xfrm>
            <a:off x="473646" y="4637434"/>
            <a:ext cx="5325024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>
            <a:defPPr>
              <a:defRPr lang="ru-RU"/>
            </a:defPPr>
            <a:lvl1pPr marL="187883" indent="-187883">
              <a:defRPr sz="2000" b="1">
                <a:solidFill>
                  <a:srgbClr val="2F6DA4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Количество повреждений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9970D21-30A9-6EF1-1155-A4F109A66EBB}"/>
              </a:ext>
            </a:extLst>
          </p:cNvPr>
          <p:cNvCxnSpPr>
            <a:cxnSpLocks/>
          </p:cNvCxnSpPr>
          <p:nvPr/>
        </p:nvCxnSpPr>
        <p:spPr>
          <a:xfrm>
            <a:off x="473646" y="4994840"/>
            <a:ext cx="5325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64C4BAE-EAF9-8C20-E923-721ADA05CF91}"/>
              </a:ext>
            </a:extLst>
          </p:cNvPr>
          <p:cNvSpPr txBox="1"/>
          <p:nvPr/>
        </p:nvSpPr>
        <p:spPr>
          <a:xfrm>
            <a:off x="509079" y="4993928"/>
            <a:ext cx="5005183" cy="753721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b="0" dirty="0"/>
              <a:t>В 2024 году – 2012 повреждений. </a:t>
            </a:r>
          </a:p>
          <a:p>
            <a:pPr>
              <a:lnSpc>
                <a:spcPct val="150000"/>
              </a:lnSpc>
            </a:pPr>
            <a:r>
              <a:rPr lang="ru-RU" sz="1600" b="0" dirty="0"/>
              <a:t>В 2025 году 2025 года – 1142 повреждения. </a:t>
            </a:r>
          </a:p>
        </p:txBody>
      </p:sp>
      <p:pic>
        <p:nvPicPr>
          <p:cNvPr id="20" name="object 4">
            <a:extLst>
              <a:ext uri="{FF2B5EF4-FFF2-40B4-BE49-F238E27FC236}">
                <a16:creationId xmlns:a16="http://schemas.microsoft.com/office/drawing/2014/main" id="{FC655FCA-25A4-9059-2E90-22242D4258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2135" y="853249"/>
            <a:ext cx="5062712" cy="2639969"/>
          </a:xfrm>
          <a:prstGeom prst="rect">
            <a:avLst/>
          </a:prstGeom>
        </p:spPr>
      </p:pic>
      <p:pic>
        <p:nvPicPr>
          <p:cNvPr id="21" name="object 5">
            <a:extLst>
              <a:ext uri="{FF2B5EF4-FFF2-40B4-BE49-F238E27FC236}">
                <a16:creationId xmlns:a16="http://schemas.microsoft.com/office/drawing/2014/main" id="{F2A8BF74-95BE-359C-93FA-29F7088A425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3860" y="3799041"/>
            <a:ext cx="4859049" cy="260292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A9D48A-6E13-5253-5C3E-4C8034CC9C64}"/>
              </a:ext>
            </a:extLst>
          </p:cNvPr>
          <p:cNvSpPr/>
          <p:nvPr/>
        </p:nvSpPr>
        <p:spPr>
          <a:xfrm>
            <a:off x="11625943" y="-13573"/>
            <a:ext cx="566057" cy="589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0B09D-B05D-C7F9-C9C9-E95142713B22}"/>
              </a:ext>
            </a:extLst>
          </p:cNvPr>
          <p:cNvSpPr txBox="1"/>
          <p:nvPr/>
        </p:nvSpPr>
        <p:spPr>
          <a:xfrm>
            <a:off x="11732547" y="60137"/>
            <a:ext cx="44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6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13E660-47DF-0944-C6BD-F9FA5378118F}"/>
              </a:ext>
            </a:extLst>
          </p:cNvPr>
          <p:cNvSpPr/>
          <p:nvPr/>
        </p:nvSpPr>
        <p:spPr>
          <a:xfrm>
            <a:off x="6161670" y="559696"/>
            <a:ext cx="6015410" cy="62983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51038" y="-13573"/>
            <a:ext cx="11449050" cy="5994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Информация о проведенных реконструкциях тепловых сетей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ADDAE0-F212-6DDA-7336-BCD3F58F367B}"/>
              </a:ext>
            </a:extLst>
          </p:cNvPr>
          <p:cNvSpPr/>
          <p:nvPr/>
        </p:nvSpPr>
        <p:spPr>
          <a:xfrm>
            <a:off x="397268" y="4913926"/>
            <a:ext cx="54762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2025 году планируется реконструировать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39 км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тепловых сетей на сумму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21,2 млрд.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позволит снизить износ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1,8%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DB191-28EA-3127-D976-A8E84A888AA7}"/>
              </a:ext>
            </a:extLst>
          </p:cNvPr>
          <p:cNvSpPr txBox="1"/>
          <p:nvPr/>
        </p:nvSpPr>
        <p:spPr>
          <a:xfrm>
            <a:off x="405524" y="960528"/>
            <a:ext cx="5032360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 2020-2024гг.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BF184B3-E78A-D82B-0FDF-A2E8B3451B20}"/>
              </a:ext>
            </a:extLst>
          </p:cNvPr>
          <p:cNvCxnSpPr>
            <a:cxnSpLocks/>
          </p:cNvCxnSpPr>
          <p:nvPr/>
        </p:nvCxnSpPr>
        <p:spPr>
          <a:xfrm>
            <a:off x="397268" y="1329016"/>
            <a:ext cx="5325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D8754E-E7BA-15DD-47E0-9B4770B2AF7F}"/>
              </a:ext>
            </a:extLst>
          </p:cNvPr>
          <p:cNvSpPr txBox="1"/>
          <p:nvPr/>
        </p:nvSpPr>
        <p:spPr>
          <a:xfrm>
            <a:off x="371475" y="1489885"/>
            <a:ext cx="5640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2020 по 2024 год было реконструировано порядка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42,4 км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тепловых сетей на сумму порядка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40,5 млрд.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позволило снизить износ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62,4%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56,1%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2020 – 0,5 км (1 объект)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– 8,5 км (11 объектов)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2022 – 5,1 км (9 объектов)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2023 – 7,8 км (12 объектов)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2024 – 20,5 км (23 объекта)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67BE8-6E4E-8345-00D1-A29F42828789}"/>
              </a:ext>
            </a:extLst>
          </p:cNvPr>
          <p:cNvSpPr txBox="1"/>
          <p:nvPr/>
        </p:nvSpPr>
        <p:spPr>
          <a:xfrm>
            <a:off x="371475" y="4416974"/>
            <a:ext cx="5032360" cy="36848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РЕМОНТА СЕТЕЙ НА 2025 год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E42E74F-9F5D-8C4B-ACF2-03C6A0197873}"/>
              </a:ext>
            </a:extLst>
          </p:cNvPr>
          <p:cNvCxnSpPr>
            <a:cxnSpLocks/>
          </p:cNvCxnSpPr>
          <p:nvPr/>
        </p:nvCxnSpPr>
        <p:spPr>
          <a:xfrm>
            <a:off x="371475" y="4770027"/>
            <a:ext cx="5325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A3E868-E106-E473-A3D2-3BC4F3259824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06655-4682-65EC-5BCB-653060D98CE6}"/>
              </a:ext>
            </a:extLst>
          </p:cNvPr>
          <p:cNvSpPr txBox="1"/>
          <p:nvPr/>
        </p:nvSpPr>
        <p:spPr>
          <a:xfrm>
            <a:off x="11716378" y="69262"/>
            <a:ext cx="4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30A31-A285-52AE-420C-AF12FA42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830" y="960528"/>
            <a:ext cx="4242182" cy="27237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43A594-AC0F-9786-662F-92B570EE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41" y="4048679"/>
            <a:ext cx="391397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6555" y="-13573"/>
            <a:ext cx="11158856" cy="589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Исполнение инвестиционной программы за 1-е полугодие 2025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A385FF-3656-E2DD-A751-ECE29E088B1A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B32C3-807F-6F07-D715-E10262F417DF}"/>
              </a:ext>
            </a:extLst>
          </p:cNvPr>
          <p:cNvSpPr txBox="1"/>
          <p:nvPr/>
        </p:nvSpPr>
        <p:spPr>
          <a:xfrm>
            <a:off x="11716378" y="69262"/>
            <a:ext cx="4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E91ADF-C7D3-3BF7-79B1-58A4BC7C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6" y="752935"/>
            <a:ext cx="11769741" cy="59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0652" y="-63817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4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Исполнение инвестиционной программы за 1-е полугодие 2025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04B87C-2E31-35E2-5507-333CB473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88136"/>
              </p:ext>
            </p:extLst>
          </p:nvPr>
        </p:nvGraphicFramePr>
        <p:xfrm>
          <a:off x="499348" y="676761"/>
          <a:ext cx="11583795" cy="60070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8649">
                  <a:extLst>
                    <a:ext uri="{9D8B030D-6E8A-4147-A177-3AD203B41FA5}">
                      <a16:colId xmlns:a16="http://schemas.microsoft.com/office/drawing/2014/main" val="3515778793"/>
                    </a:ext>
                  </a:extLst>
                </a:gridCol>
                <a:gridCol w="4067573">
                  <a:extLst>
                    <a:ext uri="{9D8B030D-6E8A-4147-A177-3AD203B41FA5}">
                      <a16:colId xmlns:a16="http://schemas.microsoft.com/office/drawing/2014/main" val="2121826069"/>
                    </a:ext>
                  </a:extLst>
                </a:gridCol>
                <a:gridCol w="918919">
                  <a:extLst>
                    <a:ext uri="{9D8B030D-6E8A-4147-A177-3AD203B41FA5}">
                      <a16:colId xmlns:a16="http://schemas.microsoft.com/office/drawing/2014/main" val="1737018569"/>
                    </a:ext>
                  </a:extLst>
                </a:gridCol>
                <a:gridCol w="1432432">
                  <a:extLst>
                    <a:ext uri="{9D8B030D-6E8A-4147-A177-3AD203B41FA5}">
                      <a16:colId xmlns:a16="http://schemas.microsoft.com/office/drawing/2014/main" val="3374591720"/>
                    </a:ext>
                  </a:extLst>
                </a:gridCol>
                <a:gridCol w="1143245">
                  <a:extLst>
                    <a:ext uri="{9D8B030D-6E8A-4147-A177-3AD203B41FA5}">
                      <a16:colId xmlns:a16="http://schemas.microsoft.com/office/drawing/2014/main" val="3949192707"/>
                    </a:ext>
                  </a:extLst>
                </a:gridCol>
                <a:gridCol w="1378382">
                  <a:extLst>
                    <a:ext uri="{9D8B030D-6E8A-4147-A177-3AD203B41FA5}">
                      <a16:colId xmlns:a16="http://schemas.microsoft.com/office/drawing/2014/main" val="2066784119"/>
                    </a:ext>
                  </a:extLst>
                </a:gridCol>
                <a:gridCol w="1102702">
                  <a:extLst>
                    <a:ext uri="{9D8B030D-6E8A-4147-A177-3AD203B41FA5}">
                      <a16:colId xmlns:a16="http://schemas.microsoft.com/office/drawing/2014/main" val="2251615229"/>
                    </a:ext>
                  </a:extLst>
                </a:gridCol>
                <a:gridCol w="891893">
                  <a:extLst>
                    <a:ext uri="{9D8B030D-6E8A-4147-A177-3AD203B41FA5}">
                      <a16:colId xmlns:a16="http://schemas.microsoft.com/office/drawing/2014/main" val="2319919096"/>
                    </a:ext>
                  </a:extLst>
                </a:gridCol>
              </a:tblGrid>
              <a:tr h="40518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 ТОО "Алматинские тепловые сети" за 1-ое полугодие 2025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766356"/>
                  </a:ext>
                </a:extLst>
              </a:tr>
              <a:tr h="253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план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72025"/>
                  </a:ext>
                </a:extLst>
              </a:tr>
              <a:tr h="502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тыс.тг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тыс.тг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68088"/>
                  </a:ext>
                </a:extLst>
              </a:tr>
              <a:tr h="496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Реконструкция (строительство) тепловых сетей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 работ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4 083 921,54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265 870,10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392779"/>
                  </a:ext>
                </a:extLst>
              </a:tr>
              <a:tr h="496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Разработка ПСД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 работ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106 689,71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22 500,00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789056"/>
                  </a:ext>
                </a:extLst>
              </a:tr>
              <a:tr h="634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Государственная экспертиза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 работ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51 515,92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5 750,38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90178"/>
                  </a:ext>
                </a:extLst>
              </a:tr>
              <a:tr h="496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Насосы вентиляционный и  сварочное оборудование, электродвигатели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149 941,72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792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758992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Запорная арматура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933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115658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Приобретение программных продуктов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Штук/год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8 636,63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47 735,00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50515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Теплообменное оборудование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10 976,00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472148"/>
                  </a:ext>
                </a:extLst>
              </a:tr>
              <a:tr h="496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Электронное оборудование (Оргтехника)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41 903,63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330263"/>
                  </a:ext>
                </a:extLst>
              </a:tr>
              <a:tr h="496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Штук/ комплект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7 456,58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26 217,28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685772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 algn="l" rtl="0" fontAlgn="b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1 083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4 829 207,36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500 677,41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10606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30F30-B5D6-0514-57DE-7BF788D8A625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B193E-451A-9542-5C0D-4021C8FFB341}"/>
              </a:ext>
            </a:extLst>
          </p:cNvPr>
          <p:cNvSpPr txBox="1"/>
          <p:nvPr/>
        </p:nvSpPr>
        <p:spPr>
          <a:xfrm>
            <a:off x="11716378" y="69262"/>
            <a:ext cx="4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" y="-13573"/>
            <a:ext cx="11820525" cy="690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Работы по реконструкции тепловых сетей в 2025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290EE0-1019-3E05-E89D-DE8EB1D3A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64153"/>
              </p:ext>
            </p:extLst>
          </p:nvPr>
        </p:nvGraphicFramePr>
        <p:xfrm>
          <a:off x="422023" y="656744"/>
          <a:ext cx="11755055" cy="6201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889">
                  <a:extLst>
                    <a:ext uri="{9D8B030D-6E8A-4147-A177-3AD203B41FA5}">
                      <a16:colId xmlns:a16="http://schemas.microsoft.com/office/drawing/2014/main" val="1300004545"/>
                    </a:ext>
                  </a:extLst>
                </a:gridCol>
                <a:gridCol w="6001144">
                  <a:extLst>
                    <a:ext uri="{9D8B030D-6E8A-4147-A177-3AD203B41FA5}">
                      <a16:colId xmlns:a16="http://schemas.microsoft.com/office/drawing/2014/main" val="1960421830"/>
                    </a:ext>
                  </a:extLst>
                </a:gridCol>
                <a:gridCol w="882218">
                  <a:extLst>
                    <a:ext uri="{9D8B030D-6E8A-4147-A177-3AD203B41FA5}">
                      <a16:colId xmlns:a16="http://schemas.microsoft.com/office/drawing/2014/main" val="1886099114"/>
                    </a:ext>
                  </a:extLst>
                </a:gridCol>
                <a:gridCol w="1085063">
                  <a:extLst>
                    <a:ext uri="{9D8B030D-6E8A-4147-A177-3AD203B41FA5}">
                      <a16:colId xmlns:a16="http://schemas.microsoft.com/office/drawing/2014/main" val="3091227011"/>
                    </a:ext>
                  </a:extLst>
                </a:gridCol>
                <a:gridCol w="1356326">
                  <a:extLst>
                    <a:ext uri="{9D8B030D-6E8A-4147-A177-3AD203B41FA5}">
                      <a16:colId xmlns:a16="http://schemas.microsoft.com/office/drawing/2014/main" val="4203657404"/>
                    </a:ext>
                  </a:extLst>
                </a:gridCol>
                <a:gridCol w="1007557">
                  <a:extLst>
                    <a:ext uri="{9D8B030D-6E8A-4147-A177-3AD203B41FA5}">
                      <a16:colId xmlns:a16="http://schemas.microsoft.com/office/drawing/2014/main" val="3651934159"/>
                    </a:ext>
                  </a:extLst>
                </a:gridCol>
                <a:gridCol w="1170858">
                  <a:extLst>
                    <a:ext uri="{9D8B030D-6E8A-4147-A177-3AD203B41FA5}">
                      <a16:colId xmlns:a16="http://schemas.microsoft.com/office/drawing/2014/main" val="1095678242"/>
                    </a:ext>
                  </a:extLst>
                </a:gridCol>
              </a:tblGrid>
              <a:tr h="922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Диаметр 2ДУ,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2025г.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по договору,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нормативных среднегодовых теплопотерь, Гкал/год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Экономический эффект,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377119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РТК-4ю кв. улиц Досмухамедова-Абая-Шарипова-Курмангазы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Ø57-108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213,9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65 560,42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531,91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750065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мкр. Калкаман от НС до ГКБ №7 в г.Алматы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Ø300-400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562 655,20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588,88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3 176,52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21927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 от МТК 4-16А  до э/у Гоголя, 87, и РТК5з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Ø57-219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201 414,69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338,77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1 827,37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891391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МТК-2-75 до элеваторных узлов мжд кв. улиц Катаева-Сатпаева-Солодовникова-Гагарина в г. Алматы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168 496,60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177,97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959,99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979798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ТК- 2сз-1 до жилого дома Айтеке би 194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195 923,18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251,42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1 356,19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99849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ТК 8-15/1-66 до ТК 8-15/1-65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586,6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223 006,96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297,84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1 606,61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817634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ТК-2-44 зап. Толе би ,Чокина, Казыбек би, Исаева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242,8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175 860,91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126,56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682,71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011981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ТК-7г-2 до ТК-7вс-10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Ø57-219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725,6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432 398,92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446,51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2 408,55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54266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ТК-2кир-7 до Школы 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Ø89-108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53 011,53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395,36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740263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ТК-7к-8, ТК-7к-9 до жилого дома Карасай батыра 182 кв ул Жарокова, Кабанбай батыра, Айманова, Карасай батыра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486,4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215 078,72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246,32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1 328,69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732078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ЦТП до ввода Айтиева 112,114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116 222,47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138,33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746,16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160310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ТК-2кз-2сев до элевторных узлов мжд кв. ул. Ауэзова-Курмангазы-Клочкова-Шевченко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636,7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273 654,34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328,7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1 773,05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989685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"Реконструкция тепловых сетей мкр. Айнабулак-1 от РТК-36С-2 до э/у МЖД 14, 15, 16, 17, 18, 19, 20, 21"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Ø57-133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126 117,73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1 285,16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605950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МТК-2-83 до элеваторных узлов кв. улиц Розыбакиева-Егизбаева-Солодовникова-Егизбаев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Ø40-159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361,5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148 849,26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189,33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1 021,30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227233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МТК-2-76 до элеваторных узлов мжд кв. улиц Катаева-Жандосова-Солодовникова-Гагарина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Ø57-219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610,35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171 575,61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358,31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1 932,80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04394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тепловых сетей от мкр-н Коктем 3 ЦТП-1з до Байзакова 298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Ø65-150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487,05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161 368,84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256,42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1 383,18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28143"/>
                  </a:ext>
                </a:extLst>
              </a:tr>
              <a:tr h="23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«Реконструкция тепловых сетей от ТК-2кир-3 до жилого дома Нурмакова 93» г. Алматы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Ø50-159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505,4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231 575,82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280,06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1 510,71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517030"/>
                  </a:ext>
                </a:extLst>
              </a:tr>
              <a:tr h="33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«Реконструкция тепловых сетей по адресу мкр. Айнабулак-1 от РТК 36С-11 до э/у МЖД 22, 23, 24, 25, 26, 27, 28, 29, 30» 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Ø57-133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432,2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157 941,09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228,13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1 230,59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156245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8 141,10</a:t>
                      </a:r>
                      <a:endParaRPr lang="ru-K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3 680 712,29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4 663,70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25 156,85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9317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025A55-40F4-76EC-2F5E-C06D27A6EC97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7B898-CC11-0EBB-8BDD-0888C484223D}"/>
              </a:ext>
            </a:extLst>
          </p:cNvPr>
          <p:cNvSpPr txBox="1"/>
          <p:nvPr/>
        </p:nvSpPr>
        <p:spPr>
          <a:xfrm>
            <a:off x="11716378" y="69262"/>
            <a:ext cx="4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1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512780" y="27845"/>
            <a:ext cx="11967901" cy="5444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75"/>
              </a:spcBef>
            </a:pPr>
            <a:r>
              <a:rPr lang="ru-RU" sz="2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Работы по реконструкции тепловых сетей в 2025 году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13573"/>
            <a:ext cx="371475" cy="6871573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499;p90"/>
          <p:cNvSpPr txBox="1"/>
          <p:nvPr/>
        </p:nvSpPr>
        <p:spPr>
          <a:xfrm rot="16200000">
            <a:off x="-557606" y="5655824"/>
            <a:ext cx="1486687" cy="3416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marL="12700" algn="ctr">
              <a:lnSpc>
                <a:spcPct val="90000"/>
              </a:lnSpc>
              <a:spcBef>
                <a:spcPts val="100"/>
              </a:spcBef>
              <a:defRPr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  <a:sym typeface="Tahoma"/>
              </a:rPr>
              <a:t>www.alts.kz</a:t>
            </a:r>
            <a:endParaRPr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71475" y="576272"/>
            <a:ext cx="11820525" cy="0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C2E61B-E607-6106-742D-5B738F95DA5D}"/>
              </a:ext>
            </a:extLst>
          </p:cNvPr>
          <p:cNvSpPr/>
          <p:nvPr/>
        </p:nvSpPr>
        <p:spPr>
          <a:xfrm>
            <a:off x="11625943" y="-13573"/>
            <a:ext cx="566057" cy="59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6A48-1B5E-4CB4-BE70-E598FD3E48B6}"/>
              </a:ext>
            </a:extLst>
          </p:cNvPr>
          <p:cNvSpPr txBox="1"/>
          <p:nvPr/>
        </p:nvSpPr>
        <p:spPr>
          <a:xfrm>
            <a:off x="11716378" y="69262"/>
            <a:ext cx="4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</a:t>
            </a:r>
            <a:endParaRPr lang="ru-KZ" sz="2400" b="1" kern="0" dirty="0">
              <a:ln w="0"/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A0AF96-A03B-CD9B-28F5-19459CFD5B35}"/>
              </a:ext>
            </a:extLst>
          </p:cNvPr>
          <p:cNvSpPr txBox="1"/>
          <p:nvPr/>
        </p:nvSpPr>
        <p:spPr>
          <a:xfrm>
            <a:off x="646395" y="5371523"/>
            <a:ext cx="349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Реконструкция тепловых сетей от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мкр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-н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Коктем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3 ЦТП-1з до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Байзакова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298</a:t>
            </a:r>
            <a:b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(ул. Сатпаева-Мусрепова-Бухар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жырау-Байзакова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84183-F27A-3FEA-AA55-7EF7F04F1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51" y="1153812"/>
            <a:ext cx="3462296" cy="406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856190-B8D3-DCEF-3CAD-5239C90A1178}"/>
              </a:ext>
            </a:extLst>
          </p:cNvPr>
          <p:cNvSpPr txBox="1"/>
          <p:nvPr/>
        </p:nvSpPr>
        <p:spPr>
          <a:xfrm>
            <a:off x="8090286" y="5371523"/>
            <a:ext cx="3517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Реконструкция тепловых сетей от ТК- 2сз-1 до жилого дома Айтеке би 194</a:t>
            </a:r>
            <a:b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(ул. Исаева-Казбек би-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Чокина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-Айтеке би)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3B757-1AA6-5D0B-DAFE-6772AD73DCA6}"/>
              </a:ext>
            </a:extLst>
          </p:cNvPr>
          <p:cNvSpPr txBox="1"/>
          <p:nvPr/>
        </p:nvSpPr>
        <p:spPr>
          <a:xfrm>
            <a:off x="4321610" y="5360326"/>
            <a:ext cx="346229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  <a:spcAft>
                <a:spcPts val="800"/>
              </a:spcAft>
            </a:pP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Реконструкция тепловых сетей от ТК-7к-8, ТК-7к-9 до жилого дома Карасай батыра 182 кв (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ул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Жарокова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,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Кабанбай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батыра, </a:t>
            </a:r>
            <a:r>
              <a:rPr lang="ru-RU" sz="1600" i="1" kern="0" dirty="0" err="1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Айманова</a:t>
            </a:r>
            <a:r>
              <a:rPr lang="ru-RU" sz="1600" i="1" kern="0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, Карасай батыра)</a:t>
            </a:r>
            <a:endParaRPr lang="ru-KZ" sz="1600" i="1" kern="0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E331DE-F90C-BC75-4F7A-9F3334230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08" y="1162188"/>
            <a:ext cx="3462297" cy="406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6236B3-9497-6AF3-B3D7-F77449AED023}"/>
              </a:ext>
            </a:extLst>
          </p:cNvPr>
          <p:cNvSpPr txBox="1"/>
          <p:nvPr/>
        </p:nvSpPr>
        <p:spPr>
          <a:xfrm>
            <a:off x="4671772" y="686809"/>
            <a:ext cx="2848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  <a:spcAft>
                <a:spcPts val="800"/>
              </a:spcAft>
            </a:pPr>
            <a:r>
              <a:rPr lang="ru-RU" sz="2000" kern="0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/>
              </a:rPr>
              <a:t>До реконструкции</a:t>
            </a:r>
            <a:endParaRPr lang="ru-KZ" sz="2000" kern="0" dirty="0">
              <a:ln w="0"/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5E352D-2B82-2575-9B74-AF43F847F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6" y="1162188"/>
            <a:ext cx="3419054" cy="4052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073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23002</TotalTime>
  <Words>3623</Words>
  <Application>Microsoft Office PowerPoint</Application>
  <PresentationFormat>Широкоэкранный</PresentationFormat>
  <Paragraphs>957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Акатаева</dc:creator>
  <cp:lastModifiedBy>Ализа Набиева</cp:lastModifiedBy>
  <cp:revision>2794</cp:revision>
  <cp:lastPrinted>2025-07-09T05:02:37Z</cp:lastPrinted>
  <dcterms:created xsi:type="dcterms:W3CDTF">2019-08-22T10:14:06Z</dcterms:created>
  <dcterms:modified xsi:type="dcterms:W3CDTF">2025-07-09T10:56:08Z</dcterms:modified>
</cp:coreProperties>
</file>