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5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2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7.xml" ContentType="application/vnd.openxmlformats-officedocument.drawingml.chartshapes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8.xml" ContentType="application/vnd.openxmlformats-officedocument.drawingml.chartshape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4"/>
  </p:notesMasterIdLst>
  <p:handoutMasterIdLst>
    <p:handoutMasterId r:id="rId35"/>
  </p:handoutMasterIdLst>
  <p:sldIdLst>
    <p:sldId id="466" r:id="rId2"/>
    <p:sldId id="574" r:id="rId3"/>
    <p:sldId id="820" r:id="rId4"/>
    <p:sldId id="821" r:id="rId5"/>
    <p:sldId id="822" r:id="rId6"/>
    <p:sldId id="829" r:id="rId7"/>
    <p:sldId id="828" r:id="rId8"/>
    <p:sldId id="763" r:id="rId9"/>
    <p:sldId id="833" r:id="rId10"/>
    <p:sldId id="817" r:id="rId11"/>
    <p:sldId id="818" r:id="rId12"/>
    <p:sldId id="819" r:id="rId13"/>
    <p:sldId id="718" r:id="rId14"/>
    <p:sldId id="830" r:id="rId15"/>
    <p:sldId id="722" r:id="rId16"/>
    <p:sldId id="831" r:id="rId17"/>
    <p:sldId id="832" r:id="rId18"/>
    <p:sldId id="260" r:id="rId19"/>
    <p:sldId id="648" r:id="rId20"/>
    <p:sldId id="662" r:id="rId21"/>
    <p:sldId id="660" r:id="rId22"/>
    <p:sldId id="651" r:id="rId23"/>
    <p:sldId id="823" r:id="rId24"/>
    <p:sldId id="824" r:id="rId25"/>
    <p:sldId id="825" r:id="rId26"/>
    <p:sldId id="753" r:id="rId27"/>
    <p:sldId id="759" r:id="rId28"/>
    <p:sldId id="827" r:id="rId29"/>
    <p:sldId id="747" r:id="rId30"/>
    <p:sldId id="762" r:id="rId31"/>
    <p:sldId id="716" r:id="rId32"/>
    <p:sldId id="658" r:id="rId33"/>
  </p:sldIdLst>
  <p:sldSz cx="9144000" cy="5143500" type="screen16x9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pos="68" userDrawn="1">
          <p15:clr>
            <a:srgbClr val="A4A3A4"/>
          </p15:clr>
        </p15:guide>
        <p15:guide id="4" pos="3061" userDrawn="1">
          <p15:clr>
            <a:srgbClr val="A4A3A4"/>
          </p15:clr>
        </p15:guide>
        <p15:guide id="7" orient="horz" pos="1620" userDrawn="1">
          <p15:clr>
            <a:srgbClr val="A4A3A4"/>
          </p15:clr>
        </p15:guide>
        <p15:guide id="8" pos="5692" userDrawn="1">
          <p15:clr>
            <a:srgbClr val="A4A3A4"/>
          </p15:clr>
        </p15:guide>
        <p15:guide id="9" pos="26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ED0"/>
    <a:srgbClr val="DEEBF7"/>
    <a:srgbClr val="B4C7E7"/>
    <a:srgbClr val="2F6DA4"/>
    <a:srgbClr val="F20000"/>
    <a:srgbClr val="EC9894"/>
    <a:srgbClr val="FF5050"/>
    <a:srgbClr val="0087C5"/>
    <a:srgbClr val="990000"/>
    <a:srgbClr val="F39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2961" autoAdjust="0"/>
  </p:normalViewPr>
  <p:slideViewPr>
    <p:cSldViewPr snapToGrid="0">
      <p:cViewPr varScale="1">
        <p:scale>
          <a:sx n="136" d="100"/>
          <a:sy n="136" d="100"/>
        </p:scale>
        <p:origin x="1020" y="120"/>
      </p:cViewPr>
      <p:guideLst>
        <p:guide pos="2880"/>
        <p:guide pos="68"/>
        <p:guide pos="3061"/>
        <p:guide orient="horz" pos="1620"/>
        <p:guide pos="5692"/>
        <p:guide pos="26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netdocs\SHAREFOLDERS\&#1069;&#1082;&#1086;&#1085;&#1086;&#1084;&#1080;&#1095;&#1077;&#1089;&#1082;&#1080;&#1081;%20&#1086;&#1090;&#1076;&#1077;&#1083;\&#1055;&#1088;&#1077;&#1079;&#1077;&#1085;&#1090;&#1072;&#1094;&#1080;&#1080;\2019\12.%20&#1057;&#1091;&#1073;&#1089;&#1080;&#1076;&#1080;&#1103;%202,9%20&#1084;&#1083;&#1088;&#1076;.&#1090;&#1075;\&#1076;&#1086;&#1083;&#1103;%20&#1090;&#1072;&#1088;&#1080;&#1092;&#1072;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6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servernetdocs\SHAREFOLDERS\&#1069;&#1082;&#1086;&#1085;&#1086;&#1084;&#1080;&#1095;&#1077;&#1089;&#1082;&#1080;&#1081;%20&#1086;&#1090;&#1076;&#1077;&#1083;\&#1054;&#1090;&#1076;&#1077;&#1083;&#1072;%20&#1094;&#1077;&#1085;&#1086;&#1086;&#1073;&#1088;&#1072;&#1079;&#1086;&#1074;&#1072;&#1085;&#1080;&#1103;%20&#1080;%20&#1090;&#1072;&#1088;&#1080;&#1092;&#1086;&#1074;\&#1058;&#1072;&#1088;&#1080;&#1092;\&#1058;&#1072;&#1088;&#1080;&#1092;\&#1090;&#1072;&#1088;&#1080;&#1092;%20&#1085;&#1072;%202022-2026&#1075;&#1075;\&#1044;&#1050;&#1056;&#1045;&#1052;%20&#1086;&#1073;&#1089;&#1091;&#1078;&#1076;&#1077;&#1085;&#1080;&#1103;\04.11.21%20&#1040;&#1083;&#1069;&#1057;%2015%25,%20&#1040;&#1058;&#1050;&#1069;%2010%25\&#1055;&#1088;&#1086;&#1077;&#1082;&#1090;%20&#1040;&#1083;&#1069;&#1057;%2015%25,%20&#1040;&#1058;&#1050;&#1069;%2010%25%20%2004.11.202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Zhanabaeva\Desktop\&#1051;&#1080;&#1089;&#1090;%20Microsoft%20Excel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121343142292422"/>
          <c:y val="0"/>
          <c:w val="0.61349617847896043"/>
          <c:h val="0.9963097057882517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139700" h="139700"/>
            </a:sp3d>
          </c:spPr>
          <c:explosion val="1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1-F1C0-4E36-B3E3-F6819091418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3-F1C0-4E36-B3E3-F6819091418B}"/>
              </c:ext>
            </c:extLst>
          </c:dPt>
          <c:dPt>
            <c:idx val="2"/>
            <c:bubble3D val="0"/>
            <c:spPr>
              <a:solidFill>
                <a:srgbClr val="EC9894"/>
              </a:solidFill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5-F1C0-4E36-B3E3-F6819091418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7-F1C0-4E36-B3E3-F6819091418B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9-F1C0-4E36-B3E3-F6819091418B}"/>
              </c:ext>
            </c:extLst>
          </c:dPt>
          <c:dPt>
            <c:idx val="5"/>
            <c:bubble3D val="0"/>
            <c:explosion val="9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c:spPr>
            <c:extLst>
              <c:ext xmlns:c16="http://schemas.microsoft.com/office/drawing/2014/chart" uri="{C3380CC4-5D6E-409C-BE32-E72D297353CC}">
                <c16:uniqueId val="{0000000B-F1C0-4E36-B3E3-F6819091418B}"/>
              </c:ext>
            </c:extLst>
          </c:dPt>
          <c:dLbls>
            <c:dLbl>
              <c:idx val="0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F1C0-4E36-B3E3-F6819091418B}"/>
                </c:ext>
              </c:extLst>
            </c:dLbl>
            <c:dLbl>
              <c:idx val="1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F1C0-4E36-B3E3-F6819091418B}"/>
                </c:ext>
              </c:extLst>
            </c:dLbl>
            <c:dLbl>
              <c:idx val="2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F1C0-4E36-B3E3-F6819091418B}"/>
                </c:ext>
              </c:extLst>
            </c:dLbl>
            <c:dLbl>
              <c:idx val="3"/>
              <c:layout>
                <c:manualLayout>
                  <c:x val="1.0570636823992386E-2"/>
                  <c:y val="-5.7881606137090988E-3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C0-4E36-B3E3-F6819091418B}"/>
                </c:ext>
              </c:extLst>
            </c:dLbl>
            <c:dLbl>
              <c:idx val="4"/>
              <c:layout>
                <c:manualLayout>
                  <c:x val="9.1612185807935134E-2"/>
                  <c:y val="0.12155137288789086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C0-4E36-B3E3-F6819091418B}"/>
                </c:ext>
              </c:extLst>
            </c:dLbl>
            <c:dLbl>
              <c:idx val="5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F1C0-4E36-B3E3-F681909141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 5 лет </c:v>
                </c:pt>
                <c:pt idx="1">
                  <c:v>до 10 лет </c:v>
                </c:pt>
                <c:pt idx="2">
                  <c:v>до 15 лет </c:v>
                </c:pt>
                <c:pt idx="3">
                  <c:v>до 20 лет </c:v>
                </c:pt>
                <c:pt idx="4">
                  <c:v>до 25 лет </c:v>
                </c:pt>
                <c:pt idx="5">
                  <c:v>свыше 25 лет 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0.111</c:v>
                </c:pt>
                <c:pt idx="1">
                  <c:v>0.111</c:v>
                </c:pt>
                <c:pt idx="2">
                  <c:v>0.124</c:v>
                </c:pt>
                <c:pt idx="3">
                  <c:v>8.2000000000000003E-2</c:v>
                </c:pt>
                <c:pt idx="4">
                  <c:v>3.4000000000000002E-2</c:v>
                </c:pt>
                <c:pt idx="5">
                  <c:v>0.53900000000000003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1C0-4E36-B3E3-F6819091418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8214999539442065E-2"/>
          <c:y val="0.14260039588612264"/>
          <c:w val="0.2917406981170394"/>
          <c:h val="0.69473717697911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explosion val="2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41E-4099-841A-E0BC86750193}"/>
              </c:ext>
            </c:extLst>
          </c:dPt>
          <c:dPt>
            <c:idx val="1"/>
            <c:bubble3D val="0"/>
            <c:explosion val="6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41E-4099-841A-E0BC86750193}"/>
              </c:ext>
            </c:extLst>
          </c:dPt>
          <c:dPt>
            <c:idx val="2"/>
            <c:bubble3D val="0"/>
            <c:explosion val="5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41E-4099-841A-E0BC86750193}"/>
              </c:ext>
            </c:extLst>
          </c:dPt>
          <c:val>
            <c:numRef>
              <c:f>'ПРОЕКТ 2017-2021 гг.'!$D$79:$D$81</c:f>
              <c:numCache>
                <c:formatCode>#,##0</c:formatCode>
                <c:ptCount val="3"/>
                <c:pt idx="0">
                  <c:v>3552.54</c:v>
                </c:pt>
                <c:pt idx="1">
                  <c:v>685.48840604901784</c:v>
                </c:pt>
                <c:pt idx="2">
                  <c:v>1160.361158201247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41E-4099-841A-E0BC86750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3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/>
              <a:t>Доходы </a:t>
            </a:r>
            <a:r>
              <a:rPr lang="ru-RU" sz="1400" i="1" dirty="0">
                <a:solidFill>
                  <a:srgbClr val="FF0000"/>
                </a:solidFill>
              </a:rPr>
              <a:t>(82 687,62</a:t>
            </a:r>
            <a:r>
              <a:rPr lang="ru-RU" sz="1400" i="1" baseline="0" dirty="0">
                <a:solidFill>
                  <a:srgbClr val="FF0000"/>
                </a:solidFill>
              </a:rPr>
              <a:t> </a:t>
            </a:r>
            <a:r>
              <a:rPr lang="ru-RU" sz="1400" i="1" dirty="0" err="1">
                <a:solidFill>
                  <a:srgbClr val="FF0000"/>
                </a:solidFill>
              </a:rPr>
              <a:t>млн.тенге</a:t>
            </a:r>
            <a:r>
              <a:rPr lang="ru-RU" sz="1400" dirty="0"/>
              <a:t>)</a:t>
            </a:r>
          </a:p>
        </c:rich>
      </c:tx>
      <c:layout>
        <c:manualLayout>
          <c:xMode val="edge"/>
          <c:yMode val="edge"/>
          <c:x val="5.2962154657582444E-2"/>
          <c:y val="1.579145930367607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512133810650433"/>
          <c:y val="0.12965581013213046"/>
          <c:w val="0.61349617847896043"/>
          <c:h val="0.9963097057882517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(83554,02 млн.тенге)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251F-4CBD-9C6C-865467EB93DD}"/>
              </c:ext>
            </c:extLst>
          </c:dPt>
          <c:dPt>
            <c:idx val="1"/>
            <c:bubble3D val="0"/>
            <c:spPr>
              <a:solidFill>
                <a:srgbClr val="EC989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251F-4CBD-9C6C-865467EB93DD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251F-4CBD-9C6C-865467EB93DD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251F-4CBD-9C6C-865467EB93D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251F-4CBD-9C6C-865467EB93DD}"/>
              </c:ext>
            </c:extLst>
          </c:dPt>
          <c:dLbls>
            <c:dLbl>
              <c:idx val="0"/>
              <c:layout>
                <c:manualLayout>
                  <c:x val="-3.6298851712731631E-2"/>
                  <c:y val="1.12117620220301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6847DD0-F855-4F68-9695-8B0460A24704}" type="CELLRANGE">
                      <a:rPr lang="en-US" sz="1100" smtClean="0"/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ru-KZ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51F-4CBD-9C6C-865467EB93DD}"/>
                </c:ext>
              </c:extLst>
            </c:dLbl>
            <c:dLbl>
              <c:idx val="1"/>
              <c:layout>
                <c:manualLayout>
                  <c:x val="8.5040748820476034E-2"/>
                  <c:y val="-0.128193849081488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B85F9B0-4E4C-4265-9D1C-1EF9489C6B6D}" type="CELLRANGE">
                      <a:rPr lang="en-US" sz="1100" smtClean="0"/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ru-KZ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51F-4CBD-9C6C-865467EB93DD}"/>
                </c:ext>
              </c:extLst>
            </c:dLbl>
            <c:dLbl>
              <c:idx val="2"/>
              <c:layout>
                <c:manualLayout>
                  <c:x val="0.11452207187642589"/>
                  <c:y val="0.1074235993936694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A4A808A9-A8E7-493F-B4FD-996FFED1E48B}" type="CELLRANGE">
                      <a:rPr lang="en-US" sz="1100" smtClean="0"/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ru-KZ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251F-4CBD-9C6C-865467EB93DD}"/>
                </c:ext>
              </c:extLst>
            </c:dLbl>
            <c:dLbl>
              <c:idx val="3"/>
              <c:layout>
                <c:manualLayout>
                  <c:x val="-8.3202275115410521E-3"/>
                  <c:y val="3.773976115732827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CC5CF57-AD10-4878-A1CB-A302A9ECD7AC}" type="CELLRANGE">
                      <a:rPr lang="en-US" sz="1100" smtClean="0"/>
                      <a:pPr>
                        <a:defRPr sz="11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[ДИАПАЗОН ЯЧЕЕК]</a:t>
                    </a:fld>
                    <a:endParaRPr lang="ru-KZ"/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251F-4CBD-9C6C-865467EB93D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4B8ABCCB-4BB6-4F1A-AA94-993E8287E1BB}" type="CELLRANGE">
                      <a:rPr lang="en-US" smtClean="0"/>
                      <a:pPr/>
                      <a:t>[ДИАПАЗОН ЯЧЕЕК]</a:t>
                    </a:fld>
                    <a:endParaRPr lang="ru-KZ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251F-4CBD-9C6C-865467EB93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Лист1!$A$2:$A$7</c:f>
              <c:strCache>
                <c:ptCount val="5"/>
                <c:pt idx="0">
                  <c:v>Начисление физическим лицам 47,9% 
(38 973,75 млн.тенге)</c:v>
                </c:pt>
                <c:pt idx="1">
                  <c:v>Начисление юридическим лицам 29,4% 
(23 944,75 млн.тенге)</c:v>
                </c:pt>
                <c:pt idx="2">
                  <c:v>Начисление бюджетным организациям 15,7% 
(12 786,87 млн.тенге)</c:v>
                </c:pt>
                <c:pt idx="3">
                  <c:v>Прочие доходы 2,6% 
(2 185,40 млн.тенге)</c:v>
                </c:pt>
                <c:pt idx="4">
                  <c:v>Выделенные денежные средства из МИО 7,0% 
(5 663,25 млн.тенге)</c:v>
                </c:pt>
              </c:strCache>
            </c:str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38973.75</c:v>
                </c:pt>
                <c:pt idx="1">
                  <c:v>23078.353801400706</c:v>
                </c:pt>
                <c:pt idx="2">
                  <c:v>12786.87</c:v>
                </c:pt>
                <c:pt idx="3">
                  <c:v>2185.4</c:v>
                </c:pt>
                <c:pt idx="4">
                  <c:v>5663.25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Лист1!$C$2:$C$6</c15:f>
                <c15:dlblRangeCache>
                  <c:ptCount val="5"/>
                  <c:pt idx="0">
                    <c:v>47,1%</c:v>
                  </c:pt>
                  <c:pt idx="1">
                    <c:v>27,9%</c:v>
                  </c:pt>
                  <c:pt idx="2">
                    <c:v>15,5%</c:v>
                  </c:pt>
                  <c:pt idx="3">
                    <c:v>2,6%</c:v>
                  </c:pt>
                  <c:pt idx="4">
                    <c:v>6,8%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C-251F-4CBD-9C6C-865467EB93D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1.6823686395697778E-2"/>
          <c:y val="9.5694003678100228E-2"/>
          <c:w val="0.35687916204574915"/>
          <c:h val="0.874414026875386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zero"/>
    <c:showDLblsOverMax val="0"/>
  </c:chart>
  <c:spPr>
    <a:noFill/>
    <a:ln w="28575">
      <a:solidFill>
        <a:srgbClr val="00B0F0"/>
      </a:solidFill>
    </a:ln>
    <a:effectLst/>
  </c:spPr>
  <c:txPr>
    <a:bodyPr/>
    <a:lstStyle/>
    <a:p>
      <a:pPr>
        <a:defRPr/>
      </a:pPr>
      <a:endParaRPr lang="ru-KZ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/>
              <a:t>Расходы </a:t>
            </a:r>
            <a:r>
              <a:rPr lang="ru-RU" sz="1400" i="1" dirty="0">
                <a:solidFill>
                  <a:srgbClr val="FF0000"/>
                </a:solidFill>
              </a:rPr>
              <a:t>(88 617,36 </a:t>
            </a:r>
            <a:r>
              <a:rPr lang="ru-RU" sz="1400" i="1" dirty="0" err="1">
                <a:solidFill>
                  <a:srgbClr val="FF0000"/>
                </a:solidFill>
              </a:rPr>
              <a:t>млн.тенге</a:t>
            </a:r>
            <a:r>
              <a:rPr lang="ru-RU" sz="1400" i="1" dirty="0">
                <a:solidFill>
                  <a:srgbClr val="FF0000"/>
                </a:solidFill>
              </a:rPr>
              <a:t>)</a:t>
            </a:r>
          </a:p>
        </c:rich>
      </c:tx>
      <c:layout>
        <c:manualLayout>
          <c:xMode val="edge"/>
          <c:yMode val="edge"/>
          <c:x val="1.1691928658193373E-3"/>
          <c:y val="1.077900129475623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3378923926301513"/>
          <c:y val="0.12924945636837473"/>
          <c:w val="0.66040139086378236"/>
          <c:h val="0.7489039182975615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dPt>
            <c:idx val="0"/>
            <c:bubble3D val="0"/>
            <c:explosion val="1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C24C-4096-9718-0B63EECD59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C24C-4096-9718-0B63EECD59BD}"/>
              </c:ext>
            </c:extLst>
          </c:dPt>
          <c:dPt>
            <c:idx val="2"/>
            <c:bubble3D val="0"/>
            <c:spPr>
              <a:solidFill>
                <a:srgbClr val="EC989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C24C-4096-9718-0B63EECD59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7-C24C-4096-9718-0B63EECD59BD}"/>
              </c:ext>
            </c:extLst>
          </c:dPt>
          <c:dPt>
            <c:idx val="4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9-C24C-4096-9718-0B63EECD59B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B-4543-4D3D-B9E4-2B8E7FF97D3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E-C24C-4096-9718-0B63EECD59B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D-C24C-4096-9718-0B63EECD59BD}"/>
              </c:ext>
            </c:extLst>
          </c:dPt>
          <c:dLbls>
            <c:dLbl>
              <c:idx val="0"/>
              <c:layout>
                <c:manualLayout>
                  <c:x val="-5.6688929056386797E-2"/>
                  <c:y val="6.40222204239496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38,7%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24C-4096-9718-0B63EECD59BD}"/>
                </c:ext>
              </c:extLst>
            </c:dLbl>
            <c:dLbl>
              <c:idx val="1"/>
              <c:layout>
                <c:manualLayout>
                  <c:x val="6.1327276340975248E-2"/>
                  <c:y val="-0.1278605501884036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27,9%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24C-4096-9718-0B63EECD59BD}"/>
                </c:ext>
              </c:extLst>
            </c:dLbl>
            <c:dLbl>
              <c:idx val="2"/>
              <c:layout>
                <c:manualLayout>
                  <c:x val="0.12468634548780066"/>
                  <c:y val="-2.03171945288248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13,4%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24C-4096-9718-0B63EECD59B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7,1%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C24C-4096-9718-0B63EECD59BD}"/>
                </c:ext>
              </c:extLst>
            </c:dLbl>
            <c:dLbl>
              <c:idx val="4"/>
              <c:layout>
                <c:manualLayout>
                  <c:x val="-5.3686353950269123E-3"/>
                  <c:y val="7.237355377388243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2,7%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C24C-4096-9718-0B63EECD59BD}"/>
                </c:ext>
              </c:extLst>
            </c:dLbl>
            <c:dLbl>
              <c:idx val="5"/>
              <c:layout>
                <c:manualLayout>
                  <c:x val="1.4524568259752964E-3"/>
                  <c:y val="-4.940926746675979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2,5%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061872762449134E-2"/>
                      <c:h val="5.105624304898494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4543-4D3D-B9E4-2B8E7FF97D37}"/>
                </c:ext>
              </c:extLst>
            </c:dLbl>
            <c:dLbl>
              <c:idx val="6"/>
              <c:layout>
                <c:manualLayout>
                  <c:x val="1.4523424683006244E-2"/>
                  <c:y val="-2.23693001676543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C24C-4096-9718-0B63EECD59BD}"/>
                </c:ext>
              </c:extLst>
            </c:dLbl>
            <c:dLbl>
              <c:idx val="7"/>
              <c:layout>
                <c:manualLayout>
                  <c:x val="4.9379643922221231E-2"/>
                  <c:y val="9.04679796822867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6,3%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29482895179526"/>
                      <c:h val="5.023275525787228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D-C24C-4096-9718-0B63EECD59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Покупка т/э АО "АлЭС" 38,7% (34 271,12 млн.тенге)</c:v>
                </c:pt>
                <c:pt idx="1">
                  <c:v>Покупка т/э ТОО "АТКЭ" 27,9% (24 724,92 млн.тенге)</c:v>
                </c:pt>
                <c:pt idx="2">
                  <c:v>Заработная плата 13,4% (11 874,25 млн.тенге)</c:v>
                </c:pt>
                <c:pt idx="3">
                  <c:v>Амортизация 7,1% (6 323,66 млн.тенге)</c:v>
                </c:pt>
                <c:pt idx="4">
                  <c:v>Электроэнергия 2,7% (2 359,94 млн.тенге)</c:v>
                </c:pt>
                <c:pt idx="5">
                  <c:v>Ремонты 2,5% (2 235,23 млн.тенге)</c:v>
                </c:pt>
                <c:pt idx="6">
                  <c:v>Налоги 1,4% (1 266,14 млн.тенге)</c:v>
                </c:pt>
                <c:pt idx="7">
                  <c:v>Прочие расходы 6,3% (5 562,10 млн.тенге)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34271.122649999998</c:v>
                </c:pt>
                <c:pt idx="1">
                  <c:v>24724.921020000002</c:v>
                </c:pt>
                <c:pt idx="2">
                  <c:v>11874.24705</c:v>
                </c:pt>
                <c:pt idx="3">
                  <c:v>6323.66471</c:v>
                </c:pt>
                <c:pt idx="4">
                  <c:v>2359.9371099999998</c:v>
                </c:pt>
                <c:pt idx="5">
                  <c:v>2235.2263597300002</c:v>
                </c:pt>
                <c:pt idx="6">
                  <c:v>1266.1433</c:v>
                </c:pt>
                <c:pt idx="7">
                  <c:v>5562.0985899999996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24C-4096-9718-0B63EECD59B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5308039550373067E-2"/>
          <c:y val="0.10802966734724366"/>
          <c:w val="0.30673495802044126"/>
          <c:h val="0.846846832827050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zero"/>
    <c:showDLblsOverMax val="0"/>
  </c:chart>
  <c:spPr>
    <a:noFill/>
    <a:ln w="28575">
      <a:solidFill>
        <a:srgbClr val="00B0F0"/>
      </a:solidFill>
    </a:ln>
    <a:effectLst/>
  </c:spPr>
  <c:txPr>
    <a:bodyPr/>
    <a:lstStyle/>
    <a:p>
      <a:pPr>
        <a:defRPr/>
      </a:pPr>
      <a:endParaRPr lang="ru-KZ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897832448544344E-2"/>
          <c:y val="9.5703299512818266E-2"/>
          <c:w val="0.90638080527606235"/>
          <c:h val="0.8171024939422971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Кредиторская задолженность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tx1"/>
              </a:soli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Pt>
            <c:idx val="2"/>
            <c:marker>
              <c:symbol val="circle"/>
              <c:size val="6"/>
              <c:spPr>
                <a:solidFill>
                  <a:schemeClr val="tx1"/>
                </a:solidFill>
                <a:ln w="9525">
                  <a:solidFill>
                    <a:schemeClr val="accent1"/>
                  </a:solidFill>
                  <a:round/>
                </a:ln>
                <a:effectLst>
                  <a:outerShdw blurRad="57150" dist="19050" dir="5400000" algn="ctr" rotWithShape="0">
                    <a:srgbClr val="000000">
                      <a:alpha val="63000"/>
                    </a:srgbClr>
                  </a:outerShdw>
                </a:effectLst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3B97-4A19-874B-8403FFABEC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11599</c:v>
                </c:pt>
                <c:pt idx="1">
                  <c:v>15262</c:v>
                </c:pt>
                <c:pt idx="2">
                  <c:v>11808</c:v>
                </c:pt>
                <c:pt idx="3">
                  <c:v>16554</c:v>
                </c:pt>
                <c:pt idx="4">
                  <c:v>20399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876-4B2C-8810-FB882EA619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АО "АлЭС"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tx1"/>
              </a:solidFill>
              <a:ln w="9525">
                <a:solidFill>
                  <a:schemeClr val="accent2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3"/>
              <c:layout>
                <c:manualLayout>
                  <c:x val="-2.1693300546971645E-3"/>
                  <c:y val="-7.5977614587673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97-4A19-874B-8403FFABEC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9730</c:v>
                </c:pt>
                <c:pt idx="1">
                  <c:v>12035</c:v>
                </c:pt>
                <c:pt idx="2">
                  <c:v>5972</c:v>
                </c:pt>
                <c:pt idx="3">
                  <c:v>5972</c:v>
                </c:pt>
                <c:pt idx="4">
                  <c:v>15227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D876-4B2C-8810-FB882EA619D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ТОО "АТКЭ"</c:v>
                </c:pt>
              </c:strCache>
            </c:strRef>
          </c:tx>
          <c:spPr>
            <a:ln w="34925" cap="rnd">
              <a:solidFill>
                <a:schemeClr val="accent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solidFill>
                <a:schemeClr val="tx1"/>
              </a:solidFill>
              <a:ln w="9525">
                <a:solidFill>
                  <a:schemeClr val="accent6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Lbl>
              <c:idx val="3"/>
              <c:layout>
                <c:manualLayout>
                  <c:x val="-1.9239027511110528E-2"/>
                  <c:y val="7.00795927737510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97-4A19-874B-8403FFABEC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1869</c:v>
                </c:pt>
                <c:pt idx="1">
                  <c:v>3227</c:v>
                </c:pt>
                <c:pt idx="2">
                  <c:v>5836</c:v>
                </c:pt>
                <c:pt idx="3">
                  <c:v>4593</c:v>
                </c:pt>
                <c:pt idx="4">
                  <c:v>5172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D876-4B2C-8810-FB882EA619D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47776080"/>
        <c:axId val="2047783152"/>
      </c:lineChart>
      <c:catAx>
        <c:axId val="2047776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2047783152"/>
        <c:crosses val="autoZero"/>
        <c:auto val="1"/>
        <c:lblAlgn val="ctr"/>
        <c:lblOffset val="100"/>
        <c:noMultiLvlLbl val="0"/>
      </c:catAx>
      <c:valAx>
        <c:axId val="2047783152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t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7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млн. </a:t>
                </a:r>
                <a:r>
                  <a:rPr lang="ru-RU" sz="700" b="1" i="1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тг</a:t>
                </a:r>
                <a:r>
                  <a:rPr lang="ru-RU" sz="700" b="1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c:rich>
          </c:tx>
          <c:layout>
            <c:manualLayout>
              <c:xMode val="edge"/>
              <c:yMode val="edge"/>
              <c:x val="8.5348487282067339E-3"/>
              <c:y val="4.566609960022258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t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KZ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2047776080"/>
        <c:crosses val="autoZero"/>
        <c:crossBetween val="between"/>
      </c:valAx>
      <c:spPr>
        <a:solidFill>
          <a:srgbClr val="FBFBFB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6230421650648703E-2"/>
          <c:y val="2.6271719485234598E-2"/>
          <c:w val="0.37559024303261762"/>
          <c:h val="0.28204743718699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011229302141982"/>
          <c:y val="8.1729595712761605E-3"/>
          <c:w val="0.51766476914660076"/>
          <c:h val="0.7822748678771388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D4-403C-806D-F806D39BB2F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D4-403C-806D-F806D39BB2F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D4-403C-806D-F806D39BB2F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CD4-403C-806D-F806D39BB2F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CD4-403C-806D-F806D39BB2F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CD4-403C-806D-F806D39BB2F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CD4-403C-806D-F806D39BB2F0}"/>
              </c:ext>
            </c:extLst>
          </c:dPt>
          <c:dLbls>
            <c:dLbl>
              <c:idx val="6"/>
              <c:layout>
                <c:manualLayout>
                  <c:x val="1.2452180941679524E-2"/>
                  <c:y val="3.513133797289518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CD4-403C-806D-F806D39BB2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Аркуш1!$B$47:$B$53</c:f>
              <c:strCache>
                <c:ptCount val="7"/>
                <c:pt idx="0">
                  <c:v>Дебиторская задолженность - 12%</c:v>
                </c:pt>
                <c:pt idx="1">
                  <c:v>Повышение тарифов теплоисточниками - 19%</c:v>
                </c:pt>
                <c:pt idx="2">
                  <c:v>Дисбаланс - 12%</c:v>
                </c:pt>
                <c:pt idx="3">
                  <c:v>Несоответствие тарифной сметы - 27%</c:v>
                </c:pt>
                <c:pt idx="4">
                  <c:v>Несоответствие дифф.тарифов - 10%</c:v>
                </c:pt>
                <c:pt idx="5">
                  <c:v>Нурлы жол - 17%</c:v>
                </c:pt>
                <c:pt idx="6">
                  <c:v>Прочие - 3%</c:v>
                </c:pt>
              </c:strCache>
            </c:strRef>
          </c:cat>
          <c:val>
            <c:numRef>
              <c:f>Аркуш1!$C$47:$C$53</c:f>
              <c:numCache>
                <c:formatCode>0%</c:formatCode>
                <c:ptCount val="7"/>
                <c:pt idx="0">
                  <c:v>0.12245312430435143</c:v>
                </c:pt>
                <c:pt idx="1">
                  <c:v>0.18864013750163205</c:v>
                </c:pt>
                <c:pt idx="2">
                  <c:v>0.12018231924749964</c:v>
                </c:pt>
                <c:pt idx="3">
                  <c:v>0.27449150932530963</c:v>
                </c:pt>
                <c:pt idx="4">
                  <c:v>9.8155921482502906E-2</c:v>
                </c:pt>
                <c:pt idx="5">
                  <c:v>0.16995195324775905</c:v>
                </c:pt>
                <c:pt idx="6">
                  <c:v>2.612445020294183E-2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CD4-403C-806D-F806D39BB2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9011015155316375E-2"/>
          <c:y val="8.4851917743707816E-2"/>
          <c:w val="0.28788824714852596"/>
          <c:h val="0.915148082256292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66792966728904"/>
          <c:y val="0.13011995281997599"/>
          <c:w val="0.76306599230591143"/>
          <c:h val="0.7728751714575332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Тонны</c:v>
                </c:pt>
              </c:strCache>
            </c:strRef>
          </c:tx>
          <c:spPr>
            <a:effectLst>
              <a:outerShdw blurRad="50800" dist="50800" dir="4800000" sx="99000" sy="99000" algn="ctr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4800000" sx="99000" sy="99000" algn="ctr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1A67-47B6-B52A-E87B588F4E23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4800000" sx="99000" sy="99000" algn="ctr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1A67-47B6-B52A-E87B588F4E23}"/>
              </c:ext>
            </c:extLst>
          </c:dPt>
          <c:dPt>
            <c:idx val="2"/>
            <c:bubble3D val="0"/>
            <c:spPr>
              <a:solidFill>
                <a:srgbClr val="E36B66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4800000" sx="99000" sy="99000" algn="ctr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1A67-47B6-B52A-E87B588F4E23}"/>
              </c:ext>
            </c:extLst>
          </c:dPt>
          <c:dLbls>
            <c:dLbl>
              <c:idx val="0"/>
              <c:layout>
                <c:manualLayout>
                  <c:x val="4.9704687425213605E-2"/>
                  <c:y val="0.206936547167191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0" i="0" u="none" strike="noStrike" kern="1200" baseline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Население</a:t>
                    </a:r>
                    <a:r>
                      <a:rPr lang="ru-RU" sz="1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4 602,67 </a:t>
                    </a:r>
                    <a:r>
                      <a:rPr lang="ru-RU" sz="1400" b="1" dirty="0" err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тыс.Гкал</a:t>
                    </a:r>
                    <a:endParaRPr lang="ru-RU" sz="1400" b="1" baseline="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68%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400" b="0" i="0" u="none" strike="noStrike" kern="1200" baseline="0">
                      <a:solidFill>
                        <a:prstClr val="black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528574315223731"/>
                      <c:h val="0.2209224146573075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1A67-47B6-B52A-E87B588F4E23}"/>
                </c:ext>
              </c:extLst>
            </c:dLbl>
            <c:dLbl>
              <c:idx val="1"/>
              <c:layout>
                <c:manualLayout>
                  <c:x val="-7.8912907823057848E-2"/>
                  <c:y val="-8.523274493676678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FF0000"/>
                        </a:solidFill>
                      </a:rPr>
                      <a:t>Прочие</a:t>
                    </a:r>
                    <a:r>
                      <a:rPr lang="ru-RU" sz="1400" b="1" baseline="0" dirty="0">
                        <a:solidFill>
                          <a:srgbClr val="0070C0"/>
                        </a:solidFill>
                      </a:rPr>
                      <a:t> </a:t>
                    </a:r>
                  </a:p>
                  <a:p>
                    <a:pPr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0070C0"/>
                        </a:solidFill>
                      </a:rPr>
                      <a:t>1 632,58 </a:t>
                    </a:r>
                    <a:r>
                      <a:rPr lang="ru-RU" sz="1400" b="1" dirty="0" err="1">
                        <a:solidFill>
                          <a:srgbClr val="0070C0"/>
                        </a:solidFill>
                      </a:rPr>
                      <a:t>тыс.Гкал</a:t>
                    </a:r>
                    <a:r>
                      <a:rPr lang="ru-RU" sz="1400" b="1" dirty="0">
                        <a:solidFill>
                          <a:srgbClr val="0070C0"/>
                        </a:solidFill>
                      </a:rPr>
                      <a:t> </a:t>
                    </a:r>
                  </a:p>
                  <a:p>
                    <a:pPr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baseline="0" dirty="0">
                        <a:solidFill>
                          <a:srgbClr val="FF0000"/>
                        </a:solidFill>
                      </a:rPr>
                      <a:t>24%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086542145417537"/>
                      <c:h val="0.2138386108874244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1A67-47B6-B52A-E87B588F4E23}"/>
                </c:ext>
              </c:extLst>
            </c:dLbl>
            <c:dLbl>
              <c:idx val="2"/>
              <c:layout>
                <c:manualLayout>
                  <c:x val="-0.13249927521711827"/>
                  <c:y val="-0.114284315261985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0" i="0" u="none" strike="noStrike" kern="1200" baseline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Бюджетные организации</a:t>
                    </a:r>
                    <a:r>
                      <a:rPr lang="ru-RU" sz="1400" b="1" baseline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500,12 </a:t>
                    </a:r>
                    <a:r>
                      <a:rPr lang="ru-RU" sz="1400" b="1" dirty="0" err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тыс.Гкал</a:t>
                    </a:r>
                    <a:r>
                      <a:rPr lang="ru-RU" sz="1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fld id="{46200A53-0867-4020-B127-3E3BB563522B}" type="PERCENTAGE">
                      <a:rPr lang="ru-RU" sz="1400" b="1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defRPr>
                      </a:pPr>
                      <a:t>[ПРОЦЕНТ]</a:t>
                    </a:fld>
                    <a:endParaRPr lang="ru-K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400" b="0" i="0" u="none" strike="noStrike" kern="1200" baseline="0">
                      <a:solidFill>
                        <a:prstClr val="black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54341873446440359"/>
                      <c:h val="0.1829617744115816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A67-47B6-B52A-E87B588F4E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12700" cap="flat" cmpd="sng" algn="ctr">
                  <a:solidFill>
                    <a:srgbClr val="0070C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население</c:v>
                </c:pt>
                <c:pt idx="1">
                  <c:v>юридические лица</c:v>
                </c:pt>
                <c:pt idx="2">
                  <c:v>бюджет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4496.05</c:v>
                </c:pt>
                <c:pt idx="1">
                  <c:v>1745.47</c:v>
                </c:pt>
                <c:pt idx="2">
                  <c:v>577.09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A67-47B6-B52A-E87B588F4E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66792966728904"/>
          <c:y val="0.13011995281997599"/>
          <c:w val="0.76306599230591143"/>
          <c:h val="0.7728751714575332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Тонны</c:v>
                </c:pt>
              </c:strCache>
            </c:strRef>
          </c:tx>
          <c:spPr>
            <a:effectLst>
              <a:outerShdw blurRad="50800" dist="50800" dir="4800000" sx="99000" sy="99000" algn="ctr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hreePt" dir="t"/>
            </a:scene3d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4800000" sx="99000" sy="99000" algn="ctr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1-CF6C-444A-A383-0E951FA1C42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4800000" sx="99000" sy="99000" algn="ctr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3-CF6C-444A-A383-0E951FA1C42B}"/>
              </c:ext>
            </c:extLst>
          </c:dPt>
          <c:dPt>
            <c:idx val="2"/>
            <c:bubble3D val="0"/>
            <c:spPr>
              <a:solidFill>
                <a:srgbClr val="E36B66"/>
              </a:solidFill>
              <a:ln w="19050">
                <a:solidFill>
                  <a:schemeClr val="lt1"/>
                </a:solidFill>
              </a:ln>
              <a:effectLst>
                <a:outerShdw blurRad="50800" dist="50800" dir="4800000" sx="99000" sy="99000" algn="ctr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hreePt" dir="t"/>
              </a:scene3d>
            </c:spPr>
            <c:extLst>
              <c:ext xmlns:c16="http://schemas.microsoft.com/office/drawing/2014/chart" uri="{C3380CC4-5D6E-409C-BE32-E72D297353CC}">
                <c16:uniqueId val="{00000005-CF6C-444A-A383-0E951FA1C42B}"/>
              </c:ext>
            </c:extLst>
          </c:dPt>
          <c:dLbls>
            <c:dLbl>
              <c:idx val="0"/>
              <c:layout>
                <c:manualLayout>
                  <c:x val="5.5255641741621342E-2"/>
                  <c:y val="0.2069365018072122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0" i="0" u="none" strike="noStrike" kern="1200" baseline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Население</a:t>
                    </a:r>
                    <a:r>
                      <a:rPr lang="ru-RU" sz="1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4 643,28 </a:t>
                    </a:r>
                    <a:r>
                      <a:rPr lang="ru-RU" sz="1400" b="1" dirty="0" err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тыс.Гкал</a:t>
                    </a:r>
                    <a:endParaRPr lang="ru-RU" sz="1400" b="1" baseline="0" dirty="0">
                      <a:solidFill>
                        <a:srgbClr val="0070C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66%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400" b="0" i="0" u="none" strike="noStrike" kern="1200" baseline="0">
                      <a:solidFill>
                        <a:prstClr val="black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528574315223731"/>
                      <c:h val="0.22092241465730755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F6C-444A-A383-0E951FA1C42B}"/>
                </c:ext>
              </c:extLst>
            </c:dLbl>
            <c:dLbl>
              <c:idx val="1"/>
              <c:layout>
                <c:manualLayout>
                  <c:x val="-7.8912907823057848E-2"/>
                  <c:y val="-8.523274493676678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FF0000"/>
                        </a:solidFill>
                      </a:rPr>
                      <a:t>Прочие</a:t>
                    </a:r>
                    <a:r>
                      <a:rPr lang="ru-RU" sz="1400" b="1" baseline="0" dirty="0">
                        <a:solidFill>
                          <a:srgbClr val="0070C0"/>
                        </a:solidFill>
                      </a:rPr>
                      <a:t> </a:t>
                    </a:r>
                  </a:p>
                  <a:p>
                    <a:pPr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0070C0"/>
                        </a:solidFill>
                      </a:rPr>
                      <a:t>1 806,22 </a:t>
                    </a:r>
                    <a:r>
                      <a:rPr lang="ru-RU" sz="1400" b="1" dirty="0" err="1">
                        <a:solidFill>
                          <a:srgbClr val="0070C0"/>
                        </a:solidFill>
                      </a:rPr>
                      <a:t>тыс.Гкал</a:t>
                    </a:r>
                    <a:r>
                      <a:rPr lang="ru-RU" sz="1400" b="1" dirty="0">
                        <a:solidFill>
                          <a:srgbClr val="0070C0"/>
                        </a:solidFill>
                      </a:rPr>
                      <a:t> </a:t>
                    </a:r>
                  </a:p>
                  <a:p>
                    <a:pPr>
                      <a:defRPr sz="1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fld id="{55B1513A-BA30-47DA-B0E7-76213024A54D}" type="PERCENTAGE">
                      <a:rPr lang="ru-RU" sz="1400" b="1" baseline="0" smtClean="0">
                        <a:solidFill>
                          <a:srgbClr val="FF0000"/>
                        </a:solidFill>
                      </a:rPr>
                      <a:pPr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defRPr>
                      </a:pPr>
                      <a:t>[ПРОЦЕНТ]</a:t>
                    </a:fld>
                    <a:endParaRPr lang="ru-K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086542145417537"/>
                      <c:h val="0.213838610887424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F6C-444A-A383-0E951FA1C42B}"/>
                </c:ext>
              </c:extLst>
            </c:dLbl>
            <c:dLbl>
              <c:idx val="2"/>
              <c:layout>
                <c:manualLayout>
                  <c:x val="-0.10147748165932691"/>
                  <c:y val="-0.122830126198674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0" i="0" u="none" strike="noStrike" kern="1200" baseline="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Бюджетные организации</a:t>
                    </a:r>
                    <a:r>
                      <a:rPr lang="ru-RU" sz="1400" b="1" baseline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529,30 </a:t>
                    </a:r>
                    <a:r>
                      <a:rPr lang="ru-RU" sz="1400" b="1" dirty="0" err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тыс.Гкал</a:t>
                    </a:r>
                    <a:r>
                      <a:rPr lang="ru-RU" sz="14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>
                        <a:solidFill>
                          <a:prstClr val="black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defRPr>
                    </a:pPr>
                    <a:r>
                      <a:rPr lang="ru-RU" sz="14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8%</a:t>
                    </a: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400" b="0" i="0" u="none" strike="noStrike" kern="1200" baseline="0">
                      <a:solidFill>
                        <a:prstClr val="black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57394915247940281"/>
                      <c:h val="0.1658702268784621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CF6C-444A-A383-0E951FA1C4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12700" cap="flat" cmpd="sng" algn="ctr">
                  <a:solidFill>
                    <a:srgbClr val="0070C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население</c:v>
                </c:pt>
                <c:pt idx="1">
                  <c:v>юридические лица</c:v>
                </c:pt>
                <c:pt idx="2">
                  <c:v>бюджет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3939.36</c:v>
                </c:pt>
                <c:pt idx="1">
                  <c:v>1573.62</c:v>
                </c:pt>
                <c:pt idx="2">
                  <c:v>530.73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F6C-444A-A383-0E951FA1C4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116233830698932"/>
          <c:y val="0.18169106372693419"/>
          <c:w val="0.75453894182137227"/>
          <c:h val="0.5954558586934354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40-80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МТС</c:v>
                </c:pt>
                <c:pt idx="1">
                  <c:v>РТС</c:v>
                </c:pt>
                <c:pt idx="2">
                  <c:v>Общая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0.67800000000000005</c:v>
                </c:pt>
                <c:pt idx="1">
                  <c:v>553.44000000000005</c:v>
                </c:pt>
                <c:pt idx="2">
                  <c:v>554.12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16-47A1-A4C6-76DB055D756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100-250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6.8151876725597469E-3"/>
                  <c:y val="-6.8696585300803533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8E-400A-8766-72F89E84EC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МТС</c:v>
                </c:pt>
                <c:pt idx="1">
                  <c:v>РТС</c:v>
                </c:pt>
                <c:pt idx="2">
                  <c:v>Общая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50</c:v>
                </c:pt>
                <c:pt idx="1">
                  <c:v>517.14</c:v>
                </c:pt>
                <c:pt idx="2">
                  <c:v>567.14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16-47A1-A4C6-76DB055D756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300-400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0222781508839558E-2"/>
                  <c:y val="5.9954076121848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8E-400A-8766-72F89E84EC2A}"/>
                </c:ext>
              </c:extLst>
            </c:dLbl>
            <c:dLbl>
              <c:idx val="2"/>
              <c:layout>
                <c:manualLayout>
                  <c:x val="3.4075938362798735E-3"/>
                  <c:y val="5.99540761218487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88E-400A-8766-72F89E84EC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МТС</c:v>
                </c:pt>
                <c:pt idx="1">
                  <c:v>РТС</c:v>
                </c:pt>
                <c:pt idx="2">
                  <c:v>Общая</c:v>
                </c:pt>
              </c:strCache>
            </c:strRef>
          </c:cat>
          <c:val>
            <c:numRef>
              <c:f>Лист1!$D$2:$D$4</c:f>
              <c:numCache>
                <c:formatCode>0.00</c:formatCode>
                <c:ptCount val="3"/>
                <c:pt idx="0">
                  <c:v>75.760000000000005</c:v>
                </c:pt>
                <c:pt idx="1">
                  <c:v>22.76</c:v>
                </c:pt>
                <c:pt idx="2">
                  <c:v>98.52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16-47A1-A4C6-76DB055D756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500-800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022278150883962E-2"/>
                  <c:y val="-1.19908152243698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8E-400A-8766-72F89E84EC2A}"/>
                </c:ext>
              </c:extLst>
            </c:dLbl>
            <c:dLbl>
              <c:idx val="2"/>
              <c:layout>
                <c:manualLayout>
                  <c:x val="1.7037969181399368E-2"/>
                  <c:y val="1.7986222836554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88E-400A-8766-72F89E84EC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МТС</c:v>
                </c:pt>
                <c:pt idx="1">
                  <c:v>РТС</c:v>
                </c:pt>
                <c:pt idx="2">
                  <c:v>Общая</c:v>
                </c:pt>
              </c:strCache>
            </c:strRef>
          </c:cat>
          <c:val>
            <c:numRef>
              <c:f>Лист1!$E$2:$E$4</c:f>
              <c:numCache>
                <c:formatCode>0.00</c:formatCode>
                <c:ptCount val="3"/>
                <c:pt idx="0">
                  <c:v>149.96</c:v>
                </c:pt>
                <c:pt idx="1">
                  <c:v>0.65</c:v>
                </c:pt>
                <c:pt idx="2">
                  <c:v>150.61000000000001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16-47A1-A4C6-76DB055D756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1000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630375345119494E-2"/>
                  <c:y val="1.7986222836554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88E-400A-8766-72F89E84EC2A}"/>
                </c:ext>
              </c:extLst>
            </c:dLbl>
            <c:dLbl>
              <c:idx val="1"/>
              <c:layout>
                <c:manualLayout>
                  <c:x val="1.3630375345119494E-2"/>
                  <c:y val="5.9954076121848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8E-400A-8766-72F89E84EC2A}"/>
                </c:ext>
              </c:extLst>
            </c:dLbl>
            <c:dLbl>
              <c:idx val="2"/>
              <c:layout>
                <c:manualLayout>
                  <c:x val="2.044556301767924E-2"/>
                  <c:y val="1.7986222836554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88E-400A-8766-72F89E84EC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МТС</c:v>
                </c:pt>
                <c:pt idx="1">
                  <c:v>РТС</c:v>
                </c:pt>
                <c:pt idx="2">
                  <c:v>Общая</c:v>
                </c:pt>
              </c:strCache>
            </c:strRef>
          </c:cat>
          <c:val>
            <c:numRef>
              <c:f>Лист1!$F$2:$F$4</c:f>
              <c:numCache>
                <c:formatCode>0.00</c:formatCode>
                <c:ptCount val="3"/>
                <c:pt idx="0">
                  <c:v>39.4</c:v>
                </c:pt>
                <c:pt idx="1">
                  <c:v>0</c:v>
                </c:pt>
                <c:pt idx="2">
                  <c:v>39.4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16-47A1-A4C6-76DB055D7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44625856"/>
        <c:axId val="2044632928"/>
        <c:axId val="0"/>
      </c:bar3DChart>
      <c:catAx>
        <c:axId val="2044625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KZ"/>
          </a:p>
        </c:txPr>
        <c:crossAx val="2044632928"/>
        <c:crosses val="autoZero"/>
        <c:auto val="1"/>
        <c:lblAlgn val="ctr"/>
        <c:lblOffset val="100"/>
        <c:noMultiLvlLbl val="0"/>
      </c:catAx>
      <c:valAx>
        <c:axId val="2044632928"/>
        <c:scaling>
          <c:orientation val="minMax"/>
          <c:max val="5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Диаметр, мм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KZ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2044625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86584276235E-2"/>
          <c:y val="0.87731035628771914"/>
          <c:w val="0.9"/>
          <c:h val="0.122689643712280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Общая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Лист1!$C$2:$G$2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Лист1!$C$3:$G$3</c:f>
              <c:numCache>
                <c:formatCode>General</c:formatCode>
                <c:ptCount val="5"/>
                <c:pt idx="0">
                  <c:v>1352.33</c:v>
                </c:pt>
                <c:pt idx="1">
                  <c:v>1359.88</c:v>
                </c:pt>
                <c:pt idx="2">
                  <c:v>1385.3</c:v>
                </c:pt>
                <c:pt idx="3">
                  <c:v>1399.9</c:v>
                </c:pt>
                <c:pt idx="4">
                  <c:v>1409.8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B-4818-A8A0-EE163E742032}"/>
            </c:ext>
          </c:extLst>
        </c:ser>
        <c:ser>
          <c:idx val="1"/>
          <c:order val="1"/>
          <c:tx>
            <c:strRef>
              <c:f>Лист1!$B$4</c:f>
              <c:strCache>
                <c:ptCount val="1"/>
                <c:pt idx="0">
                  <c:v>РТС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Лист1!$C$2:$G$2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Лист1!$C$4:$G$4</c:f>
              <c:numCache>
                <c:formatCode>General</c:formatCode>
                <c:ptCount val="5"/>
                <c:pt idx="0">
                  <c:v>1060.21</c:v>
                </c:pt>
                <c:pt idx="1">
                  <c:v>1067.08</c:v>
                </c:pt>
                <c:pt idx="2">
                  <c:v>1088.9000000000001</c:v>
                </c:pt>
                <c:pt idx="3">
                  <c:v>1084.3</c:v>
                </c:pt>
                <c:pt idx="4">
                  <c:v>1094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B4-4050-B7EE-943C8AC92164}"/>
            </c:ext>
          </c:extLst>
        </c:ser>
        <c:ser>
          <c:idx val="2"/>
          <c:order val="2"/>
          <c:tx>
            <c:strRef>
              <c:f>Лист1!$B$5</c:f>
              <c:strCache>
                <c:ptCount val="1"/>
                <c:pt idx="0">
                  <c:v>МТС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Лист1!$C$2:$G$2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Лист1!$C$5:$G$5</c:f>
              <c:numCache>
                <c:formatCode>General</c:formatCode>
                <c:ptCount val="5"/>
                <c:pt idx="0">
                  <c:v>292.13</c:v>
                </c:pt>
                <c:pt idx="1">
                  <c:v>292.79000000000002</c:v>
                </c:pt>
                <c:pt idx="2">
                  <c:v>296.39999999999998</c:v>
                </c:pt>
                <c:pt idx="3">
                  <c:v>315.60000000000002</c:v>
                </c:pt>
                <c:pt idx="4">
                  <c:v>315.8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B4-4050-B7EE-943C8AC921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010400"/>
        <c:axId val="180005824"/>
      </c:barChart>
      <c:catAx>
        <c:axId val="18001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80005824"/>
        <c:crosses val="autoZero"/>
        <c:auto val="1"/>
        <c:lblAlgn val="ctr"/>
        <c:lblOffset val="100"/>
        <c:noMultiLvlLbl val="1"/>
      </c:catAx>
      <c:valAx>
        <c:axId val="18000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9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Протяженность, км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K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8001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Лист1!$B$38</c:f>
              <c:strCache>
                <c:ptCount val="1"/>
                <c:pt idx="0">
                  <c:v>Общая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>
              <a:noFill/>
            </a:ln>
            <a:effectLst/>
          </c:spPr>
          <c:invertIfNegative val="0"/>
          <c:dLbls>
            <c:numFmt formatCode="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Лист1!$C$37:$G$37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Лист1!$C$38:$G$38</c:f>
              <c:numCache>
                <c:formatCode>#\ ##0.0</c:formatCode>
                <c:ptCount val="5"/>
                <c:pt idx="0">
                  <c:v>811.5</c:v>
                </c:pt>
                <c:pt idx="1">
                  <c:v>804.5</c:v>
                </c:pt>
                <c:pt idx="2">
                  <c:v>802.6</c:v>
                </c:pt>
                <c:pt idx="3">
                  <c:v>785.9</c:v>
                </c:pt>
                <c:pt idx="4">
                  <c:v>760.4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B-4818-A8A0-EE163E742032}"/>
            </c:ext>
          </c:extLst>
        </c:ser>
        <c:ser>
          <c:idx val="1"/>
          <c:order val="1"/>
          <c:tx>
            <c:strRef>
              <c:f>Лист1!$B$39</c:f>
              <c:strCache>
                <c:ptCount val="1"/>
                <c:pt idx="0">
                  <c:v>РТС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Лист1!$C$37:$G$37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Лист1!$C$39:$G$39</c:f>
              <c:numCache>
                <c:formatCode>#\ ##0.0</c:formatCode>
                <c:ptCount val="5"/>
                <c:pt idx="0">
                  <c:v>703.1</c:v>
                </c:pt>
                <c:pt idx="1">
                  <c:v>699.4</c:v>
                </c:pt>
                <c:pt idx="2">
                  <c:v>700.9</c:v>
                </c:pt>
                <c:pt idx="3">
                  <c:v>685.6</c:v>
                </c:pt>
                <c:pt idx="4">
                  <c:v>665.2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B4-4050-B7EE-943C8AC92164}"/>
            </c:ext>
          </c:extLst>
        </c:ser>
        <c:ser>
          <c:idx val="2"/>
          <c:order val="2"/>
          <c:tx>
            <c:strRef>
              <c:f>Лист1!$B$40</c:f>
              <c:strCache>
                <c:ptCount val="1"/>
                <c:pt idx="0">
                  <c:v>МТС</c:v>
                </c:pt>
              </c:strCache>
            </c:strRef>
          </c:tx>
          <c:spPr>
            <a:solidFill>
              <a:srgbClr val="70AD47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Лист1!$C$37:$G$37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Лист1!$C$40:$G$40</c:f>
              <c:numCache>
                <c:formatCode>#\ ##0.0</c:formatCode>
                <c:ptCount val="5"/>
                <c:pt idx="0">
                  <c:v>108.4</c:v>
                </c:pt>
                <c:pt idx="1">
                  <c:v>105.1</c:v>
                </c:pt>
                <c:pt idx="2">
                  <c:v>101.7</c:v>
                </c:pt>
                <c:pt idx="3">
                  <c:v>100.3</c:v>
                </c:pt>
                <c:pt idx="4">
                  <c:v>95.2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B4-4050-B7EE-943C8AC921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010400"/>
        <c:axId val="180005824"/>
      </c:barChart>
      <c:catAx>
        <c:axId val="18001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80005824"/>
        <c:crosses val="autoZero"/>
        <c:auto val="1"/>
        <c:lblAlgn val="ctr"/>
        <c:lblOffset val="100"/>
        <c:noMultiLvlLbl val="1"/>
      </c:catAx>
      <c:valAx>
        <c:axId val="18000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sz="900" b="1" i="0" baseline="0" dirty="0">
                    <a:solidFill>
                      <a:schemeClr val="tx1"/>
                    </a:solidFill>
                    <a:effectLst/>
                  </a:rPr>
                  <a:t>Протяженность, км</a:t>
                </a:r>
                <a:endParaRPr lang="en-US" sz="200" dirty="0">
                  <a:solidFill>
                    <a:schemeClr val="tx1"/>
                  </a:solidFill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KZ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8001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4">
    <c:autoUpdate val="0"/>
  </c:externalData>
  <c:userShapes r:id="rId5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76453436204307"/>
          <c:y val="8.8704399974640538E-2"/>
          <c:w val="0.70509907773256963"/>
          <c:h val="0.786688752325065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Лист1!$B$38</c:f>
              <c:strCache>
                <c:ptCount val="1"/>
                <c:pt idx="0">
                  <c:v>Общее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Лист1!$C$37:$G$37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Лист1!$C$38:$G$38</c:f>
              <c:numCache>
                <c:formatCode>#,##0</c:formatCode>
                <c:ptCount val="5"/>
                <c:pt idx="0">
                  <c:v>2138</c:v>
                </c:pt>
                <c:pt idx="1">
                  <c:v>2172</c:v>
                </c:pt>
                <c:pt idx="2">
                  <c:v>2039</c:v>
                </c:pt>
                <c:pt idx="3">
                  <c:v>2012</c:v>
                </c:pt>
                <c:pt idx="4">
                  <c:v>2005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6B-4818-A8A0-EE163E742032}"/>
            </c:ext>
          </c:extLst>
        </c:ser>
        <c:ser>
          <c:idx val="1"/>
          <c:order val="1"/>
          <c:tx>
            <c:strRef>
              <c:f>Лист1!$B$39</c:f>
              <c:strCache>
                <c:ptCount val="1"/>
                <c:pt idx="0">
                  <c:v>РТС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Лист1!$C$37:$G$37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Лист1!$C$39:$G$39</c:f>
              <c:numCache>
                <c:formatCode>#,##0</c:formatCode>
                <c:ptCount val="5"/>
                <c:pt idx="0">
                  <c:v>1840</c:v>
                </c:pt>
                <c:pt idx="1">
                  <c:v>1915</c:v>
                </c:pt>
                <c:pt idx="2">
                  <c:v>1806</c:v>
                </c:pt>
                <c:pt idx="3">
                  <c:v>1843</c:v>
                </c:pt>
                <c:pt idx="4">
                  <c:v>1851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B4-4050-B7EE-943C8AC92164}"/>
            </c:ext>
          </c:extLst>
        </c:ser>
        <c:ser>
          <c:idx val="2"/>
          <c:order val="2"/>
          <c:tx>
            <c:strRef>
              <c:f>Лист1!$B$40</c:f>
              <c:strCache>
                <c:ptCount val="1"/>
                <c:pt idx="0">
                  <c:v>МТС</c:v>
                </c:pt>
              </c:strCache>
            </c:strRef>
          </c:tx>
          <c:spPr>
            <a:solidFill>
              <a:srgbClr val="70AD47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6553504736467346E-3"/>
                  <c:y val="2.19783821306033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0D-497B-AE68-C150CEE6731B}"/>
                </c:ext>
              </c:extLst>
            </c:dLbl>
            <c:dLbl>
              <c:idx val="1"/>
              <c:layout>
                <c:manualLayout>
                  <c:x val="8.4830257104701028E-3"/>
                  <c:y val="1.18920847307006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F0D-497B-AE68-C150CEE6731B}"/>
                </c:ext>
              </c:extLst>
            </c:dLbl>
            <c:dLbl>
              <c:idx val="2"/>
              <c:layout>
                <c:manualLayout>
                  <c:x val="5.6553504736467346E-3"/>
                  <c:y val="1.263728765477601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0D-497B-AE68-C150CEE6731B}"/>
                </c:ext>
              </c:extLst>
            </c:dLbl>
            <c:dLbl>
              <c:idx val="3"/>
              <c:layout>
                <c:manualLayout>
                  <c:x val="1.4138376184116733E-2"/>
                  <c:y val="1.19087403115559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0D-497B-AE68-C150CEE6731B}"/>
                </c:ext>
              </c:extLst>
            </c:dLbl>
            <c:dLbl>
              <c:idx val="4"/>
              <c:layout>
                <c:manualLayout>
                  <c:x val="5.6553504736467346E-3"/>
                  <c:y val="1.22397028214553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0D-497B-AE68-C150CEE673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Лист1!$C$37:$G$37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Лист1!$C$40:$G$40</c:f>
              <c:numCache>
                <c:formatCode>#,##0</c:formatCode>
                <c:ptCount val="5"/>
                <c:pt idx="0">
                  <c:v>298</c:v>
                </c:pt>
                <c:pt idx="1">
                  <c:v>257</c:v>
                </c:pt>
                <c:pt idx="2">
                  <c:v>233</c:v>
                </c:pt>
                <c:pt idx="3">
                  <c:v>169</c:v>
                </c:pt>
                <c:pt idx="4">
                  <c:v>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B4-4050-B7EE-943C8AC921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010400"/>
        <c:axId val="180005824"/>
      </c:barChart>
      <c:catAx>
        <c:axId val="18001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80005824"/>
        <c:crosses val="autoZero"/>
        <c:auto val="1"/>
        <c:lblAlgn val="ctr"/>
        <c:lblOffset val="100"/>
        <c:noMultiLvlLbl val="0"/>
      </c:catAx>
      <c:valAx>
        <c:axId val="18000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dirty="0">
                    <a:solidFill>
                      <a:schemeClr val="tx1"/>
                    </a:solidFill>
                  </a:rPr>
                  <a:t>Количество, ед.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KZ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8001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558482780793716"/>
          <c:y val="3.3486709578433083E-2"/>
          <c:w val="0.72391937162376685"/>
          <c:h val="0.791673291282111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Лист1!$B$38</c:f>
              <c:strCache>
                <c:ptCount val="1"/>
                <c:pt idx="0">
                  <c:v>Общая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254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Лист1!$C$37:$G$37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Лист1!$C$38:$G$38</c:f>
              <c:numCache>
                <c:formatCode>0.0</c:formatCode>
                <c:ptCount val="5"/>
                <c:pt idx="1">
                  <c:v>5.0999999999999996</c:v>
                </c:pt>
                <c:pt idx="2">
                  <c:v>7.8000000000000007</c:v>
                </c:pt>
                <c:pt idx="3">
                  <c:v>20.5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16-4C4F-8FAE-DC84AA7817A4}"/>
            </c:ext>
          </c:extLst>
        </c:ser>
        <c:ser>
          <c:idx val="1"/>
          <c:order val="1"/>
          <c:tx>
            <c:strRef>
              <c:f>Лист1!$B$39</c:f>
              <c:strCache>
                <c:ptCount val="1"/>
                <c:pt idx="0">
                  <c:v>РТС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16-4C4F-8FAE-DC84AA7817A4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E16-4C4F-8FAE-DC84AA7817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Лист1!$C$37:$G$37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Лист1!$C$39:$G$39</c:f>
              <c:numCache>
                <c:formatCode>0.0</c:formatCode>
                <c:ptCount val="5"/>
                <c:pt idx="0">
                  <c:v>0</c:v>
                </c:pt>
                <c:pt idx="1">
                  <c:v>1.5</c:v>
                </c:pt>
                <c:pt idx="2">
                  <c:v>1.1000000000000001</c:v>
                </c:pt>
                <c:pt idx="3">
                  <c:v>8.8000000000000007</c:v>
                </c:pt>
                <c:pt idx="4">
                  <c:v>23.9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E16-4C4F-8FAE-DC84AA7817A4}"/>
            </c:ext>
          </c:extLst>
        </c:ser>
        <c:ser>
          <c:idx val="2"/>
          <c:order val="2"/>
          <c:tx>
            <c:strRef>
              <c:f>Лист1!$B$40</c:f>
              <c:strCache>
                <c:ptCount val="1"/>
                <c:pt idx="0">
                  <c:v>МТС</c:v>
                </c:pt>
              </c:strCache>
            </c:strRef>
          </c:tx>
          <c:spPr>
            <a:solidFill>
              <a:srgbClr val="70AD47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0625181-43A2-42AF-90DE-40398051B82D}" type="CELLRANGE">
                      <a:rPr lang="en-US"/>
                      <a:pPr/>
                      <a:t>[ДИАПАЗОН ЯЧЕЕК]</a:t>
                    </a:fld>
                    <a:endParaRPr lang="ru-KZ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E16-4C4F-8FAE-DC84AA7817A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5182950-AECF-4617-94F7-BC2B14643F76}" type="VALUE">
                      <a:rPr lang="en-US" baseline="0" smtClean="0"/>
                      <a:pPr/>
                      <a:t>[ЗНАЧЕНИЕ]</a:t>
                    </a:fld>
                    <a:endParaRPr lang="ru-K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E16-4C4F-8FAE-DC84AA7817A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4E392FB-1C5E-45BA-A6CA-63C173915ACE}" type="VALUE">
                      <a:rPr lang="en-US" baseline="0" smtClean="0"/>
                      <a:pPr/>
                      <a:t>[ЗНАЧЕНИЕ]</a:t>
                    </a:fld>
                    <a:endParaRPr lang="ru-K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E16-4C4F-8FAE-DC84AA7817A4}"/>
                </c:ext>
              </c:extLst>
            </c:dLbl>
            <c:dLbl>
              <c:idx val="3"/>
              <c:layout>
                <c:manualLayout>
                  <c:x val="2.8276752368233673E-3"/>
                  <c:y val="7.963443666631511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11,7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050557497324843E-2"/>
                      <c:h val="8.126737157822212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CE16-4C4F-8FAE-DC84AA7817A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19212C1-727C-492C-B2D9-9730BC267A21}" type="VALUE">
                      <a:rPr lang="en-US"/>
                      <a:pPr/>
                      <a:t>[ЗНАЧЕНИЕ]</a:t>
                    </a:fld>
                    <a:endParaRPr lang="ru-K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CE16-4C4F-8FAE-DC84AA7817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Лист1!$C$37:$G$37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Лист1!$C$40:$G$40</c:f>
              <c:numCache>
                <c:formatCode>0.0</c:formatCode>
                <c:ptCount val="5"/>
                <c:pt idx="0">
                  <c:v>8.5</c:v>
                </c:pt>
                <c:pt idx="1">
                  <c:v>3.6</c:v>
                </c:pt>
                <c:pt idx="2">
                  <c:v>6.7</c:v>
                </c:pt>
                <c:pt idx="3">
                  <c:v>11.7</c:v>
                </c:pt>
                <c:pt idx="4">
                  <c:v>5.0999999999999996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Лист1!$C$40:$F$40</c15:f>
                <c15:dlblRangeCache>
                  <c:ptCount val="4"/>
                  <c:pt idx="0">
                    <c:v>8,5</c:v>
                  </c:pt>
                  <c:pt idx="1">
                    <c:v>3,6</c:v>
                  </c:pt>
                  <c:pt idx="2">
                    <c:v>6,7</c:v>
                  </c:pt>
                  <c:pt idx="3">
                    <c:v>11,7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CE16-4C4F-8FAE-DC84AA781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0010400"/>
        <c:axId val="180005824"/>
      </c:barChart>
      <c:catAx>
        <c:axId val="18001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80005824"/>
        <c:crosses val="autoZero"/>
        <c:auto val="1"/>
        <c:lblAlgn val="ctr"/>
        <c:lblOffset val="100"/>
        <c:noMultiLvlLbl val="0"/>
      </c:catAx>
      <c:valAx>
        <c:axId val="18000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ru-RU" dirty="0">
                    <a:solidFill>
                      <a:schemeClr val="tx1"/>
                    </a:solidFill>
                  </a:rPr>
                  <a:t>Протяженность, км</a:t>
                </a:r>
              </a:p>
            </c:rich>
          </c:tx>
          <c:layout>
            <c:manualLayout>
              <c:xMode val="edge"/>
              <c:yMode val="edge"/>
              <c:x val="3.0207322946651589E-2"/>
              <c:y val="0.122780753826141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ru-KZ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KZ"/>
          </a:p>
        </c:txPr>
        <c:crossAx val="180010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D91-49DF-A9DB-8519D1EF76E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D91-49DF-A9DB-8519D1EF76E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D91-49DF-A9DB-8519D1EF76E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D91-49DF-A9DB-8519D1EF76EB}"/>
              </c:ext>
            </c:extLst>
          </c:dPt>
          <c:dPt>
            <c:idx val="4"/>
            <c:bubble3D val="0"/>
            <c:spPr>
              <a:solidFill>
                <a:srgbClr val="99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D91-49DF-A9DB-8519D1EF76E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D91-49DF-A9DB-8519D1EF76EB}"/>
              </c:ext>
            </c:extLst>
          </c:dPt>
          <c:dLbls>
            <c:dLbl>
              <c:idx val="0"/>
              <c:layout>
                <c:manualLayout>
                  <c:x val="-0.19992269627813664"/>
                  <c:y val="-2.1729611872553109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/>
                      <a:t>11,77 </a:t>
                    </a:r>
                    <a:r>
                      <a:rPr lang="ru-RU" baseline="0" dirty="0" err="1"/>
                      <a:t>млрд.тг</a:t>
                    </a:r>
                    <a:r>
                      <a:rPr lang="ru-RU" baseline="0" dirty="0"/>
                      <a:t>
</a:t>
                    </a:r>
                    <a:fld id="{D89EEAFB-663F-4E92-A851-380B4B2A0E05}" type="PERCENTAGE">
                      <a:rPr lang="en-US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D91-49DF-A9DB-8519D1EF76EB}"/>
                </c:ext>
              </c:extLst>
            </c:dLbl>
            <c:dLbl>
              <c:idx val="1"/>
              <c:layout>
                <c:manualLayout>
                  <c:x val="0.15860355286283923"/>
                  <c:y val="-0.13679197782807859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/>
                      <a:t>4,69 </a:t>
                    </a:r>
                    <a:r>
                      <a:rPr lang="ru-RU" baseline="0" dirty="0" err="1"/>
                      <a:t>млрд.тг</a:t>
                    </a:r>
                    <a:r>
                      <a:rPr lang="ru-RU" baseline="0" dirty="0"/>
                      <a:t>
</a:t>
                    </a:r>
                    <a:fld id="{5E149FD7-D1FE-4A84-8EED-8E13EBCEFFC0}" type="PERCENTAGE">
                      <a:rPr lang="en-US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D91-49DF-A9DB-8519D1EF76EB}"/>
                </c:ext>
              </c:extLst>
            </c:dLbl>
            <c:dLbl>
              <c:idx val="2"/>
              <c:layout>
                <c:manualLayout>
                  <c:x val="3.6253688651151417E-2"/>
                  <c:y val="1.5052711782843495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/>
                      <a:t>0,95 </a:t>
                    </a:r>
                    <a:r>
                      <a:rPr lang="ru-RU" baseline="0" dirty="0" err="1"/>
                      <a:t>млрд.тг</a:t>
                    </a:r>
                    <a:r>
                      <a:rPr lang="ru-RU" baseline="0" dirty="0"/>
                      <a:t>
</a:t>
                    </a:r>
                    <a:fld id="{50256387-6172-4850-A56F-81996D9E9857}" type="PERCENTAGE">
                      <a:rPr lang="en-US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D91-49DF-A9DB-8519D1EF76EB}"/>
                </c:ext>
              </c:extLst>
            </c:dLbl>
            <c:dLbl>
              <c:idx val="3"/>
              <c:layout>
                <c:manualLayout>
                  <c:x val="2.8979210209136724E-2"/>
                  <c:y val="4.3270893114941096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/>
                      <a:t>1,40 </a:t>
                    </a:r>
                    <a:r>
                      <a:rPr lang="ru-RU" baseline="0" dirty="0" err="1"/>
                      <a:t>млрд.тг</a:t>
                    </a:r>
                    <a:r>
                      <a:rPr lang="ru-RU" baseline="0" dirty="0"/>
                      <a:t>
</a:t>
                    </a:r>
                    <a:fld id="{9285AFFB-19D9-4746-8D86-BBED84DE12AF}" type="PERCENTAGE">
                      <a:rPr lang="en-US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D91-49DF-A9DB-8519D1EF76EB}"/>
                </c:ext>
              </c:extLst>
            </c:dLbl>
            <c:dLbl>
              <c:idx val="4"/>
              <c:layout>
                <c:manualLayout>
                  <c:x val="-1.2827417413744546E-2"/>
                  <c:y val="2.3841647803898504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1,30 </a:t>
                    </a:r>
                    <a:r>
                      <a:rPr lang="ru-RU" dirty="0" err="1">
                        <a:solidFill>
                          <a:schemeClr val="tx1"/>
                        </a:solidFill>
                      </a:rPr>
                      <a:t>млрд.тг</a:t>
                    </a:r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
</a:t>
                    </a:r>
                    <a:fld id="{E037F0DE-9814-4B8B-9542-1806BF9EC272}" type="PERCENTAGE">
                      <a:rPr lang="en-US" baseline="0">
                        <a:solidFill>
                          <a:schemeClr val="tx1"/>
                        </a:solidFill>
                      </a:rPr>
                      <a:pPr/>
                      <a:t>[ПРОЦЕНТ]</a:t>
                    </a:fld>
                    <a:endParaRPr lang="ru-RU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D91-49DF-A9DB-8519D1EF76EB}"/>
                </c:ext>
              </c:extLst>
            </c:dLbl>
            <c:dLbl>
              <c:idx val="5"/>
              <c:layout>
                <c:manualLayout>
                  <c:x val="5.6601438272685226E-2"/>
                  <c:y val="1.9975225907640757E-2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0,75 </a:t>
                    </a:r>
                    <a:r>
                      <a:rPr lang="ru-RU" dirty="0" err="1"/>
                      <a:t>млрд.тг</a:t>
                    </a:r>
                    <a:r>
                      <a:rPr lang="ru-RU" baseline="0" dirty="0"/>
                      <a:t>
</a:t>
                    </a:r>
                    <a:fld id="{D3DBF36C-71F2-4613-8148-9AD180054EC4}" type="PERCENTAGE">
                      <a:rPr lang="en-US" baseline="0"/>
                      <a:pPr/>
                      <a:t>[ПРОЦЕНТ]</a:t>
                    </a:fld>
                    <a:endParaRPr lang="ru-RU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37408548580118"/>
                      <c:h val="0.130918327491657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D91-49DF-A9DB-8519D1EF76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Аркуш1!$B$29:$B$34</c:f>
              <c:strCache>
                <c:ptCount val="6"/>
                <c:pt idx="0">
                  <c:v>ФОТ</c:v>
                </c:pt>
                <c:pt idx="1">
                  <c:v>Инвестка</c:v>
                </c:pt>
                <c:pt idx="2">
                  <c:v>Ремонт</c:v>
                </c:pt>
                <c:pt idx="3">
                  <c:v>Электроэнергия</c:v>
                </c:pt>
                <c:pt idx="4">
                  <c:v>Налоги</c:v>
                </c:pt>
                <c:pt idx="5">
                  <c:v>Прочие</c:v>
                </c:pt>
              </c:strCache>
            </c:strRef>
          </c:cat>
          <c:val>
            <c:numRef>
              <c:f>Аркуш1!$C$29:$C$34</c:f>
              <c:numCache>
                <c:formatCode>General</c:formatCode>
                <c:ptCount val="6"/>
                <c:pt idx="0">
                  <c:v>11774619.433843797</c:v>
                </c:pt>
                <c:pt idx="1">
                  <c:v>4691239.8562623672</c:v>
                </c:pt>
                <c:pt idx="2">
                  <c:v>954325.09693890985</c:v>
                </c:pt>
                <c:pt idx="3">
                  <c:v>1397303.759164426</c:v>
                </c:pt>
                <c:pt idx="4">
                  <c:v>1301890.2974469545</c:v>
                </c:pt>
                <c:pt idx="5">
                  <c:v>754886.49618554441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D91-49DF-A9DB-8519D1EF76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569198656374821E-2"/>
          <c:y val="0.80671016985402888"/>
          <c:w val="0.84234680765135672"/>
          <c:h val="0.134932328752742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K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KZ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65168539325842"/>
          <c:y val="0.16115915557807844"/>
          <c:w val="0.6829935138593991"/>
          <c:h val="0.7004296236263483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4C-451C-9C35-B4407DEDA90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4C-451C-9C35-B4407DEDA9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4C-451C-9C35-B4407DEDA90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4C-451C-9C35-B4407DEDA90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14C-451C-9C35-B4407DEDA90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14C-451C-9C35-B4407DEDA90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14C-451C-9C35-B4407DEDA90D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14C-451C-9C35-B4407DEDA90D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14C-451C-9C35-B4407DEDA90D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14C-451C-9C35-B4407DEDA90D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14C-451C-9C35-B4407DEDA90D}"/>
              </c:ext>
            </c:extLst>
          </c:dPt>
          <c:dLbls>
            <c:dLbl>
              <c:idx val="0"/>
              <c:layout>
                <c:manualLayout>
                  <c:x val="7.6062639821028996E-2"/>
                  <c:y val="-7.1510957324106117E-2"/>
                </c:manualLayout>
              </c:layout>
              <c:tx>
                <c:rich>
                  <a:bodyPr/>
                  <a:lstStyle/>
                  <a:p>
                    <a:fld id="{368A701A-99FD-4958-998E-67E244A1D371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14%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14C-451C-9C35-B4407DEDA90D}"/>
                </c:ext>
              </c:extLst>
            </c:dLbl>
            <c:dLbl>
              <c:idx val="1"/>
              <c:layout>
                <c:manualLayout>
                  <c:x val="8.7625377733100751E-2"/>
                  <c:y val="-3.9814125897829955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6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C19583BF-2AC5-4AB4-BD0D-37D9CCFDD0FA}" type="CATEGORYNAME">
                      <a:rPr lang="ru-RU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600" b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13%</a:t>
                    </a:r>
                  </a:p>
                </c:rich>
              </c:tx>
              <c:spPr>
                <a:xfrm>
                  <a:off x="5034633" y="1766152"/>
                  <a:ext cx="528045" cy="332916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6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KZ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80069"/>
                        <a:gd name="adj2" fmla="val 100843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2061618378095107"/>
                      <c:h val="9.618226323944176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14C-451C-9C35-B4407DEDA90D}"/>
                </c:ext>
              </c:extLst>
            </c:dLbl>
            <c:dLbl>
              <c:idx val="2"/>
              <c:layout>
                <c:manualLayout>
                  <c:x val="0.13532178526841449"/>
                  <c:y val="-1.7732644573157784E-2"/>
                </c:manualLayout>
              </c:layout>
              <c:tx>
                <c:rich>
                  <a:bodyPr/>
                  <a:lstStyle/>
                  <a:p>
                    <a:fld id="{B71ECDB7-1C23-4FDA-B41B-E4D516FEED37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14C-451C-9C35-B4407DEDA90D}"/>
                </c:ext>
              </c:extLst>
            </c:dLbl>
            <c:dLbl>
              <c:idx val="3"/>
              <c:layout>
                <c:manualLayout>
                  <c:x val="0.11495006242197253"/>
                  <c:y val="6.8510038354832492E-2"/>
                </c:manualLayout>
              </c:layout>
              <c:tx>
                <c:rich>
                  <a:bodyPr/>
                  <a:lstStyle/>
                  <a:p>
                    <a:fld id="{6A17B4E6-79D8-4D89-B2BA-AD16F799A07E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14C-451C-9C35-B4407DEDA90D}"/>
                </c:ext>
              </c:extLst>
            </c:dLbl>
            <c:dLbl>
              <c:idx val="4"/>
              <c:layout>
                <c:manualLayout>
                  <c:x val="8.0536828963795257E-2"/>
                  <c:y val="0.1469414980121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4C-451C-9C35-B4407DEDA90D}"/>
                </c:ext>
              </c:extLst>
            </c:dLbl>
            <c:dLbl>
              <c:idx val="5"/>
              <c:layout>
                <c:manualLayout>
                  <c:x val="-0.13160260989138961"/>
                  <c:y val="0.1594190516394792"/>
                </c:manualLayout>
              </c:layout>
              <c:tx>
                <c:rich>
                  <a:bodyPr/>
                  <a:lstStyle/>
                  <a:p>
                    <a:fld id="{9EF63CEC-7905-4FE9-93C5-D229459BA9C7}" type="CATEGORYNAME">
                      <a:rPr lang="ru-RU" smtClean="0"/>
                      <a:pPr/>
                      <a:t>[ИМЯ КАТЕГОРИИ]</a:t>
                    </a:fld>
                    <a:r>
                      <a:rPr lang="ru-RU" baseline="0" dirty="0"/>
                      <a:t> </a:t>
                    </a:r>
                    <a:fld id="{1D4A7DE3-ACDF-4661-B1BB-EEC8E54CEB1D}" type="PERCENTAGE">
                      <a:rPr lang="ru-RU" baseline="0" smtClean="0"/>
                      <a:pPr/>
                      <a:t>[ПРОЦЕНТ]</a:t>
                    </a:fld>
                    <a:endParaRPr lang="ru-RU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62093502371276"/>
                      <c:h val="0.114197127294916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14C-451C-9C35-B4407DEDA90D}"/>
                </c:ext>
              </c:extLst>
            </c:dLbl>
            <c:dLbl>
              <c:idx val="6"/>
              <c:layout>
                <c:manualLayout>
                  <c:x val="-0.10067114093959735"/>
                  <c:y val="6.459054209919253E-2"/>
                </c:manualLayout>
              </c:layout>
              <c:tx>
                <c:rich>
                  <a:bodyPr/>
                  <a:lstStyle/>
                  <a:p>
                    <a:fld id="{E7CB2E0D-4FDC-499C-86EF-EE3BE0AF1744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25%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F14C-451C-9C35-B4407DEDA90D}"/>
                </c:ext>
              </c:extLst>
            </c:dLbl>
            <c:dLbl>
              <c:idx val="7"/>
              <c:layout>
                <c:manualLayout>
                  <c:x val="-0.12574981109680197"/>
                  <c:y val="0.1047800586603320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F14C-451C-9C35-B4407DEDA90D}"/>
                </c:ext>
              </c:extLst>
            </c:dLbl>
            <c:dLbl>
              <c:idx val="8"/>
              <c:layout>
                <c:manualLayout>
                  <c:x val="-0.15436241610738258"/>
                  <c:y val="-4.2290937825948762E-17"/>
                </c:manualLayout>
              </c:layout>
              <c:tx>
                <c:rich>
                  <a:bodyPr/>
                  <a:lstStyle/>
                  <a:p>
                    <a:fld id="{9FCAD14F-51DC-4AFF-82EC-89165FB28D99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F14C-451C-9C35-B4407DEDA90D}"/>
                </c:ext>
              </c:extLst>
            </c:dLbl>
            <c:dLbl>
              <c:idx val="9"/>
              <c:layout>
                <c:manualLayout>
                  <c:x val="-0.11633109619686804"/>
                  <c:y val="-4.8442906574394463E-2"/>
                </c:manualLayout>
              </c:layout>
              <c:tx>
                <c:rich>
                  <a:bodyPr/>
                  <a:lstStyle/>
                  <a:p>
                    <a:fld id="{8B9DE943-CC0E-41DA-8DCD-4F09BC74402E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F14C-451C-9C35-B4407DEDA90D}"/>
                </c:ext>
              </c:extLst>
            </c:dLbl>
            <c:dLbl>
              <c:idx val="10"/>
              <c:layout>
                <c:manualLayout>
                  <c:x val="-5.4203538992199693E-2"/>
                  <c:y val="-6.00664801233829E-2"/>
                </c:manualLayout>
              </c:layout>
              <c:tx>
                <c:rich>
                  <a:bodyPr/>
                  <a:lstStyle/>
                  <a:p>
                    <a:fld id="{6E537627-ECA0-4A37-ADC9-43F02A5C5749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11%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8758964462542"/>
                      <c:h val="0.10588987495184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F14C-451C-9C35-B4407DEDA90D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KZ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Аркуш1!$B$2:$B$12</c:f>
              <c:strCache>
                <c:ptCount val="11"/>
                <c:pt idx="0">
                  <c:v>Сырье и материалы</c:v>
                </c:pt>
                <c:pt idx="1">
                  <c:v>ГСМ</c:v>
                </c:pt>
                <c:pt idx="2">
                  <c:v>Вода и канализация</c:v>
                </c:pt>
                <c:pt idx="3">
                  <c:v>Услуги связи</c:v>
                </c:pt>
                <c:pt idx="4">
                  <c:v>Другие производственные услуги</c:v>
                </c:pt>
                <c:pt idx="5">
                  <c:v>Обслуживание вычислительной техники</c:v>
                </c:pt>
                <c:pt idx="6">
                  <c:v>Услуги ИВЦ</c:v>
                </c:pt>
                <c:pt idx="7">
                  <c:v>Услуги банка</c:v>
                </c:pt>
                <c:pt idx="8">
                  <c:v>Услуги вневед. Охраны</c:v>
                </c:pt>
                <c:pt idx="9">
                  <c:v>Охрана труда</c:v>
                </c:pt>
                <c:pt idx="10">
                  <c:v>Страхование</c:v>
                </c:pt>
              </c:strCache>
            </c:strRef>
          </c:cat>
          <c:val>
            <c:numRef>
              <c:f>Аркуш1!$D$2:$D$12</c:f>
              <c:numCache>
                <c:formatCode>0%</c:formatCode>
                <c:ptCount val="11"/>
                <c:pt idx="0">
                  <c:v>0.1395184068579873</c:v>
                </c:pt>
                <c:pt idx="1">
                  <c:v>0.14613686461189601</c:v>
                </c:pt>
                <c:pt idx="2">
                  <c:v>3.8047035387198065E-2</c:v>
                </c:pt>
                <c:pt idx="3">
                  <c:v>2.2809789110220708E-2</c:v>
                </c:pt>
                <c:pt idx="4">
                  <c:v>3.0323228116871541E-2</c:v>
                </c:pt>
                <c:pt idx="5">
                  <c:v>9.9920272359167017E-3</c:v>
                </c:pt>
                <c:pt idx="6">
                  <c:v>0.2643259214552891</c:v>
                </c:pt>
                <c:pt idx="7">
                  <c:v>9.1252689346894497E-3</c:v>
                </c:pt>
                <c:pt idx="8">
                  <c:v>9.7224867208428198E-2</c:v>
                </c:pt>
                <c:pt idx="9">
                  <c:v>8.0211860374522645E-2</c:v>
                </c:pt>
                <c:pt idx="10">
                  <c:v>7.4842292173829636E-2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14C-451C-9C35-B4407DEDA9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K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0.84012</cdr:x>
      <cdr:y>0.81104</cdr:y>
    </cdr:from>
    <cdr:to>
      <cdr:x>0.93864</cdr:x>
      <cdr:y>0.91315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76463" y="1587264"/>
          <a:ext cx="454562" cy="199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Год</a:t>
          </a:r>
          <a:endParaRPr lang="en-US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0.85128</cdr:x>
      <cdr:y>0.80978</cdr:y>
    </cdr:from>
    <cdr:to>
      <cdr:x>0.95311</cdr:x>
      <cdr:y>0.89862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00157" y="1507188"/>
          <a:ext cx="454562" cy="1653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Год</a:t>
          </a:r>
          <a:endParaRPr lang="en-US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0.84919</cdr:x>
      <cdr:y>0.80649</cdr:y>
    </cdr:from>
    <cdr:to>
      <cdr:x>0.9504</cdr:x>
      <cdr:y>0.91386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3972" y="1501069"/>
          <a:ext cx="454562" cy="199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Год</a:t>
          </a:r>
          <a:endParaRPr lang="en-US" sz="11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0.88888</cdr:x>
      <cdr:y>0.77674</cdr:y>
    </cdr:from>
    <cdr:to>
      <cdr:x>0.99009</cdr:x>
      <cdr:y>0.88411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68025" y="1480294"/>
          <a:ext cx="451807" cy="204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>
              <a:latin typeface="Arial" panose="020B0604020202020204" pitchFamily="34" charset="0"/>
              <a:cs typeface="Arial" panose="020B0604020202020204" pitchFamily="34" charset="0"/>
            </a:rPr>
            <a:t>Год</a:t>
          </a:r>
          <a:endParaRPr lang="en-US" sz="12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0.5113</cdr:x>
      <cdr:y>0.32652</cdr:y>
    </cdr:from>
    <cdr:to>
      <cdr:x>0.83206</cdr:x>
      <cdr:y>0.68036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235515" y="1258908"/>
          <a:ext cx="1402472" cy="1364260"/>
        </a:xfrm>
        <a:prstGeom xmlns:a="http://schemas.openxmlformats.org/drawingml/2006/main" prst="ellipse">
          <a:avLst/>
        </a:prstGeom>
        <a:ln xmlns:a="http://schemas.openxmlformats.org/drawingml/2006/main" w="28575">
          <a:solidFill>
            <a:srgbClr val="0087C5"/>
          </a:solidFill>
        </a:ln>
      </cdr:spPr>
      <cdr:style>
        <a:lnRef xmlns:a="http://schemas.openxmlformats.org/drawingml/2006/main" idx="2">
          <a:schemeClr val="accent5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dirty="0">
              <a:solidFill>
                <a:srgbClr val="0087C5"/>
              </a:solidFill>
              <a:latin typeface="Arial" panose="020B0604020202020204" pitchFamily="34" charset="0"/>
              <a:cs typeface="Arial" panose="020B0604020202020204" pitchFamily="34" charset="0"/>
            </a:rPr>
            <a:t>Всего:</a:t>
          </a:r>
        </a:p>
        <a:p xmlns:a="http://schemas.openxmlformats.org/drawingml/2006/main">
          <a:pPr algn="ctr"/>
          <a:r>
            <a:rPr lang="ru-RU" sz="1200" b="1" dirty="0">
              <a:solidFill>
                <a:srgbClr val="0087C5"/>
              </a:solidFill>
              <a:latin typeface="Arial" panose="020B0604020202020204" pitchFamily="34" charset="0"/>
              <a:cs typeface="Arial" panose="020B0604020202020204" pitchFamily="34" charset="0"/>
            </a:rPr>
            <a:t>88 617,36</a:t>
          </a:r>
        </a:p>
        <a:p xmlns:a="http://schemas.openxmlformats.org/drawingml/2006/main">
          <a:pPr algn="ctr"/>
          <a:r>
            <a:rPr lang="ru-RU" sz="1200" b="1" dirty="0" err="1">
              <a:solidFill>
                <a:srgbClr val="0087C5"/>
              </a:solidFill>
              <a:latin typeface="Arial" panose="020B0604020202020204" pitchFamily="34" charset="0"/>
              <a:cs typeface="Arial" panose="020B0604020202020204" pitchFamily="34" charset="0"/>
            </a:rPr>
            <a:t>млн.тенге</a:t>
          </a:r>
          <a:endParaRPr lang="en-US" sz="1200" b="1" dirty="0">
            <a:solidFill>
              <a:srgbClr val="0087C5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0.18172</cdr:x>
      <cdr:y>0.32823</cdr:y>
    </cdr:from>
    <cdr:to>
      <cdr:x>0.18236</cdr:x>
      <cdr:y>0.91744</cdr:y>
    </cdr:to>
    <cdr:cxnSp macro="">
      <cdr:nvCxnSpPr>
        <cdr:cNvPr id="2" name="Прямая соединительная линия 1">
          <a:extLst xmlns:a="http://schemas.openxmlformats.org/drawingml/2006/main">
            <a:ext uri="{FF2B5EF4-FFF2-40B4-BE49-F238E27FC236}">
              <a16:creationId xmlns:a16="http://schemas.microsoft.com/office/drawing/2014/main" id="{F168A2EC-C6CF-11E1-6119-486C7583B4B6}"/>
            </a:ext>
          </a:extLst>
        </cdr:cNvPr>
        <cdr:cNvCxnSpPr/>
      </cdr:nvCxnSpPr>
      <cdr:spPr>
        <a:xfrm xmlns:a="http://schemas.openxmlformats.org/drawingml/2006/main">
          <a:off x="811189" y="730852"/>
          <a:ext cx="2882" cy="131199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A4A3A4"/>
          </a:solidFill>
          <a:prstDash val="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0.1699</cdr:x>
      <cdr:y>0.26735</cdr:y>
    </cdr:from>
    <cdr:to>
      <cdr:x>0.37181</cdr:x>
      <cdr:y>0.6151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9401" y="70300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0.02756</cdr:y>
    </cdr:from>
    <cdr:to>
      <cdr:x>0.36969</cdr:x>
      <cdr:y>0.32217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72459"/>
          <a:ext cx="1674194" cy="7746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endParaRPr lang="ru-RU" sz="1800" b="1" dirty="0">
            <a:solidFill>
              <a:srgbClr val="E36B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0.51868</cdr:x>
      <cdr:y>0.80803</cdr:y>
    </cdr:from>
    <cdr:to>
      <cdr:x>0.73498</cdr:x>
      <cdr:y>0.87983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48906" y="2124743"/>
          <a:ext cx="979545" cy="188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0.47249</cdr:x>
      <cdr:y>0.33256</cdr:y>
    </cdr:from>
    <cdr:to>
      <cdr:x>0.71367</cdr:x>
      <cdr:y>0.49993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39713" y="874484"/>
          <a:ext cx="1092200" cy="440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0.38665</cdr:x>
      <cdr:y>0.44003</cdr:y>
    </cdr:from>
    <cdr:to>
      <cdr:x>0.68761</cdr:x>
      <cdr:y>0.61522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785267" y="2005966"/>
          <a:ext cx="1389625" cy="7986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ru-R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6 735,37 </a:t>
          </a:r>
          <a:r>
            <a:rPr lang="ru-RU" sz="180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тыс.Гкал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0.45527</cdr:x>
      <cdr:y>0.56</cdr:y>
    </cdr:from>
    <cdr:to>
      <cdr:x>0.66477</cdr:x>
      <cdr:y>0.6529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FE2CA34E-1410-1EF0-085E-B365660371AF}"/>
            </a:ext>
          </a:extLst>
        </cdr:cNvPr>
        <cdr:cNvSpPr txBox="1"/>
      </cdr:nvSpPr>
      <cdr:spPr>
        <a:xfrm xmlns:a="http://schemas.openxmlformats.org/drawingml/2006/main">
          <a:off x="2109410" y="2459470"/>
          <a:ext cx="970679" cy="4080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-3,5%</a:t>
          </a:r>
          <a:endParaRPr lang="ru-KZ" sz="1800" b="1" dirty="0">
            <a:solidFill>
              <a:srgbClr val="FF0000"/>
            </a:solidFill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0.1699</cdr:x>
      <cdr:y>0.26735</cdr:y>
    </cdr:from>
    <cdr:to>
      <cdr:x>0.37181</cdr:x>
      <cdr:y>0.6151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9401" y="70300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0.02756</cdr:y>
    </cdr:from>
    <cdr:to>
      <cdr:x>0.36969</cdr:x>
      <cdr:y>0.32217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72459"/>
          <a:ext cx="1674194" cy="7746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5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</a:t>
          </a:r>
          <a:endParaRPr lang="ru-RU" sz="1800" b="1" dirty="0">
            <a:solidFill>
              <a:srgbClr val="E36B66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0.51868</cdr:x>
      <cdr:y>0.80803</cdr:y>
    </cdr:from>
    <cdr:to>
      <cdr:x>0.73498</cdr:x>
      <cdr:y>0.87983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48906" y="2124743"/>
          <a:ext cx="979545" cy="188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0.47249</cdr:x>
      <cdr:y>0.33256</cdr:y>
    </cdr:from>
    <cdr:to>
      <cdr:x>0.71367</cdr:x>
      <cdr:y>0.49993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39713" y="874484"/>
          <a:ext cx="1092200" cy="440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0.37331</cdr:x>
      <cdr:y>0.44009</cdr:y>
    </cdr:from>
    <cdr:to>
      <cdr:x>0.67427</cdr:x>
      <cdr:y>0.61527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723698" y="2006259"/>
          <a:ext cx="1389626" cy="7985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/>
          <a:r>
            <a:rPr lang="ru-R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6 978,80 </a:t>
          </a:r>
          <a:r>
            <a:rPr lang="ru-RU" sz="1800" b="1" dirty="0" err="1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rPr>
            <a:t>тыс.Гкал</a:t>
          </a:r>
          <a:endParaRPr lang="ru-RU" sz="2000" b="1" dirty="0">
            <a:solidFill>
              <a:schemeClr val="accent1">
                <a:lumMod val="75000"/>
              </a:schemeClr>
            </a:solidFill>
            <a:latin typeface="Arial" panose="020B0604020202020204" pitchFamily="34" charset="0"/>
            <a:ea typeface="Tahoma" panose="020B060403050404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8" y="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BBE64-8214-46C7-9E04-C94CA329CC45}" type="datetimeFigureOut">
              <a:rPr lang="en-US" smtClean="0"/>
              <a:t>4/9/2026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8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CB8702-7E45-4B7B-B228-BC94252AE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347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8" y="3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F3A5B-4AFD-4DDC-A7C8-38DB40126228}" type="datetimeFigureOut">
              <a:rPr lang="ru-RU" smtClean="0"/>
              <a:pPr/>
              <a:t>09.04.2026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8" y="9430092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6AE3B-4FE8-4ED8-A97C-313458E919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4336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1pPr>
    <a:lvl2pPr marL="389626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2pPr>
    <a:lvl3pPr marL="779252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3pPr>
    <a:lvl4pPr marL="1168878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4pPr>
    <a:lvl5pPr marL="1558503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5pPr>
    <a:lvl6pPr marL="1948129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6pPr>
    <a:lvl7pPr marL="2337755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7pPr>
    <a:lvl8pPr marL="2727381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8pPr>
    <a:lvl9pPr marL="3117007" algn="l" defTabSz="779252" rtl="0" eaLnBrk="1" latinLnBrk="0" hangingPunct="1">
      <a:defRPr sz="10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9492fac53_2_75:notes"/>
          <p:cNvSpPr txBox="1">
            <a:spLocks noGrp="1"/>
          </p:cNvSpPr>
          <p:nvPr>
            <p:ph type="body" idx="1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2" name="Google Shape;492;ga9492fac5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7795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Обновлено 18.03.2025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30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Обновлено 18.03.2025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519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485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180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085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38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964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AFCE9-0C6C-43F5-AAF8-A3E1E7BE75F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03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09.04.2025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054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готово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937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3434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09.04.2025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445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712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27.03.2025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766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27.03.2025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118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27.03.2025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393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2806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27.03.2025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278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Обновлено 27.03.2025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071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BEE05-AE24-48BB-80B6-04C64C98EB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732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Обновлено 18.03.2025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620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4241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589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9492fac53_2_75:notes"/>
          <p:cNvSpPr txBox="1">
            <a:spLocks noGrp="1"/>
          </p:cNvSpPr>
          <p:nvPr>
            <p:ph type="body" idx="1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a9492fac53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500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89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ПЭУ. Проверить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007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Обновлено 18.03.2025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029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Обновлено 18.03.2025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875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Обновлено 18.03.2025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662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79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Обновлено 18.03.2025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6AE3B-4FE8-4ED8-A97C-313458E919B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677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3364F-7841-492B-96D0-2CE0BFD4F163}" type="datetime1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03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F4A8F-FCD9-4A8A-8E51-4DA7F57AB5C5}" type="datetime1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66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11D94-3B94-4B02-A6C3-67D882270A81}" type="datetime1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31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9D8C-D567-4A2A-B7D6-36B65E2B4C66}" type="datetime1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40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608C0-4607-472C-A332-58F9BB403C03}" type="datetime1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4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B26D-BB01-492C-9D89-952355A70F9B}" type="datetime1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1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5D4A-CF3D-4016-8132-426286923063}" type="datetime1">
              <a:rPr lang="ru-RU" smtClean="0"/>
              <a:t>09.04.2026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25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17B77-07B4-4C02-81BD-DB7B59E9A871}" type="datetime1">
              <a:rPr lang="ru-RU" smtClean="0"/>
              <a:t>09.04.2026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657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162E9-C30B-43B3-BA4D-C89A8B1869F6}" type="datetime1">
              <a:rPr lang="ru-RU" smtClean="0"/>
              <a:t>09.04.2026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83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409E8-7C79-4E26-B300-7668C380AAE5}" type="datetime1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698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9961-3D05-48B4-82DE-CFDF0A4012AC}" type="datetime1">
              <a:rPr lang="ru-RU" smtClean="0"/>
              <a:t>09.04.2026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58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EBD97-CC08-4917-93F7-9D6F4FF67D5C}" type="datetime1">
              <a:rPr lang="ru-RU" smtClean="0"/>
              <a:t>09.04.2026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B8107-E34F-43E5-8234-26698D7FA2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93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7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7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1.jpeg"/><Relationship Id="rId5" Type="http://schemas.openxmlformats.org/officeDocument/2006/relationships/image" Target="../media/image24.jpeg"/><Relationship Id="rId10" Type="http://schemas.openxmlformats.org/officeDocument/2006/relationships/image" Target="../media/image30.jpeg"/><Relationship Id="rId4" Type="http://schemas.openxmlformats.org/officeDocument/2006/relationships/image" Target="../media/image23.jp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Relationship Id="rId9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openxmlformats.org/officeDocument/2006/relationships/image" Target="../media/image7.png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6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олилиния 41"/>
          <p:cNvSpPr/>
          <p:nvPr/>
        </p:nvSpPr>
        <p:spPr>
          <a:xfrm>
            <a:off x="97722" y="2880648"/>
            <a:ext cx="5688825" cy="2535950"/>
          </a:xfrm>
          <a:custGeom>
            <a:avLst/>
            <a:gdLst>
              <a:gd name="connsiteX0" fmla="*/ 3378394 w 5412493"/>
              <a:gd name="connsiteY0" fmla="*/ 71956 h 2535950"/>
              <a:gd name="connsiteX1" fmla="*/ 5095512 w 5412493"/>
              <a:gd name="connsiteY1" fmla="*/ 106857 h 2535950"/>
              <a:gd name="connsiteX2" fmla="*/ 5332837 w 5412493"/>
              <a:gd name="connsiteY2" fmla="*/ 1091059 h 2535950"/>
              <a:gd name="connsiteX3" fmla="*/ 4167151 w 5412493"/>
              <a:gd name="connsiteY3" fmla="*/ 1426106 h 2535950"/>
              <a:gd name="connsiteX4" fmla="*/ 900440 w 5412493"/>
              <a:gd name="connsiteY4" fmla="*/ 1223681 h 2535950"/>
              <a:gd name="connsiteX5" fmla="*/ 0 w 5412493"/>
              <a:gd name="connsiteY5" fmla="*/ 2535950 h 253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2493" h="2535950">
                <a:moveTo>
                  <a:pt x="3378394" y="71956"/>
                </a:moveTo>
                <a:cubicBezTo>
                  <a:pt x="4074083" y="4481"/>
                  <a:pt x="4769772" y="-62994"/>
                  <a:pt x="5095512" y="106857"/>
                </a:cubicBezTo>
                <a:cubicBezTo>
                  <a:pt x="5421253" y="276708"/>
                  <a:pt x="5487564" y="871184"/>
                  <a:pt x="5332837" y="1091059"/>
                </a:cubicBezTo>
                <a:cubicBezTo>
                  <a:pt x="5178110" y="1310934"/>
                  <a:pt x="4905884" y="1404002"/>
                  <a:pt x="4167151" y="1426106"/>
                </a:cubicBezTo>
                <a:cubicBezTo>
                  <a:pt x="3428418" y="1448210"/>
                  <a:pt x="1594965" y="1038707"/>
                  <a:pt x="900440" y="1223681"/>
                </a:cubicBezTo>
                <a:cubicBezTo>
                  <a:pt x="205915" y="1408655"/>
                  <a:pt x="102957" y="1972302"/>
                  <a:pt x="0" y="2535950"/>
                </a:cubicBezTo>
              </a:path>
            </a:pathLst>
          </a:custGeom>
          <a:noFill/>
          <a:ln w="25400">
            <a:solidFill>
              <a:srgbClr val="0085C4">
                <a:alpha val="94000"/>
              </a:srgbClr>
            </a:solidFill>
            <a:prstDash val="solid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2553332" y="2125914"/>
            <a:ext cx="1219198" cy="927674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16" name="Полилиния 15"/>
          <p:cNvSpPr/>
          <p:nvPr/>
        </p:nvSpPr>
        <p:spPr>
          <a:xfrm>
            <a:off x="809698" y="834409"/>
            <a:ext cx="5571473" cy="1416168"/>
          </a:xfrm>
          <a:custGeom>
            <a:avLst/>
            <a:gdLst>
              <a:gd name="connsiteX0" fmla="*/ 1759483 w 5326341"/>
              <a:gd name="connsiteY0" fmla="*/ 1393520 h 1404378"/>
              <a:gd name="connsiteX1" fmla="*/ 272710 w 5326341"/>
              <a:gd name="connsiteY1" fmla="*/ 1295798 h 1404378"/>
              <a:gd name="connsiteX2" fmla="*/ 42365 w 5326341"/>
              <a:gd name="connsiteY2" fmla="*/ 611743 h 1404378"/>
              <a:gd name="connsiteX3" fmla="*/ 789242 w 5326341"/>
              <a:gd name="connsiteY3" fmla="*/ 95212 h 1404378"/>
              <a:gd name="connsiteX4" fmla="*/ 3134573 w 5326341"/>
              <a:gd name="connsiteY4" fmla="*/ 74271 h 1404378"/>
              <a:gd name="connsiteX5" fmla="*/ 5326341 w 5326341"/>
              <a:gd name="connsiteY5" fmla="*/ 870009 h 140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6341" h="1404378">
                <a:moveTo>
                  <a:pt x="1759483" y="1393520"/>
                </a:moveTo>
                <a:cubicBezTo>
                  <a:pt x="1159189" y="1409807"/>
                  <a:pt x="558896" y="1426094"/>
                  <a:pt x="272710" y="1295798"/>
                </a:cubicBezTo>
                <a:cubicBezTo>
                  <a:pt x="-13476" y="1165502"/>
                  <a:pt x="-43724" y="811841"/>
                  <a:pt x="42365" y="611743"/>
                </a:cubicBezTo>
                <a:cubicBezTo>
                  <a:pt x="128454" y="411645"/>
                  <a:pt x="273874" y="184791"/>
                  <a:pt x="789242" y="95212"/>
                </a:cubicBezTo>
                <a:cubicBezTo>
                  <a:pt x="1304610" y="5633"/>
                  <a:pt x="2378390" y="-54862"/>
                  <a:pt x="3134573" y="74271"/>
                </a:cubicBezTo>
                <a:cubicBezTo>
                  <a:pt x="3890756" y="203404"/>
                  <a:pt x="4608548" y="536706"/>
                  <a:pt x="5326341" y="870009"/>
                </a:cubicBezTo>
              </a:path>
            </a:pathLst>
          </a:custGeom>
          <a:noFill/>
          <a:ln w="25400">
            <a:solidFill>
              <a:srgbClr val="E64638">
                <a:alpha val="94000"/>
              </a:srgbClr>
            </a:solidFill>
            <a:prstDash val="solid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9" name="Google Shape;499;p90"/>
          <p:cNvSpPr txBox="1"/>
          <p:nvPr/>
        </p:nvSpPr>
        <p:spPr>
          <a:xfrm>
            <a:off x="6475452" y="144159"/>
            <a:ext cx="17024152" cy="259227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9525" algn="ctr">
              <a:lnSpc>
                <a:spcPct val="90000"/>
              </a:lnSpc>
              <a:spcBef>
                <a:spcPts val="75"/>
              </a:spcBef>
              <a:defRPr sz="12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ru" sz="1050" dirty="0">
                <a:solidFill>
                  <a:srgbClr val="DB3F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«АЛМАТЫ ЖЫЛУ ЖҮЙЕСІ» ЖШС         </a:t>
            </a:r>
            <a:r>
              <a:rPr lang="ru" sz="1050" dirty="0">
                <a:solidFill>
                  <a:srgbClr val="008AC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ТОО «АЛМАТИНСКИЕ ТЕПЛОВЫЕ СЕТИ»       </a:t>
            </a:r>
            <a:r>
              <a:rPr lang="ru-RU" sz="1050" dirty="0">
                <a:solidFill>
                  <a:srgbClr val="DB3F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«АЛМАТЫ ЖЫЛУ ЖҮЙЕСІ» ЖШС       </a:t>
            </a:r>
            <a:r>
              <a:rPr lang="ru-RU" sz="1050" dirty="0">
                <a:solidFill>
                  <a:srgbClr val="008AC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ТОО «АЛМАТИНСКИЕ ТЕПЛОВЫЕ СЕТИ»        </a:t>
            </a:r>
            <a:r>
              <a:rPr lang="ru" sz="1050" dirty="0">
                <a:solidFill>
                  <a:srgbClr val="DB3F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«АЛМАТЫ ЖЫЛУ ЖҮЙЕСІ» ЖШС         </a:t>
            </a:r>
            <a:r>
              <a:rPr lang="ru" sz="1050" dirty="0">
                <a:solidFill>
                  <a:srgbClr val="008AC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ТОО «АЛМАТИНСКИЕ ТЕПЛОВЫЕ СЕТИ» </a:t>
            </a:r>
            <a:endParaRPr sz="1050" dirty="0">
              <a:solidFill>
                <a:srgbClr val="008AC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1068999"/>
            <a:ext cx="6324599" cy="872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DB3F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202</a:t>
            </a:r>
            <a:r>
              <a:rPr lang="en-US" b="1" dirty="0">
                <a:solidFill>
                  <a:srgbClr val="DB3F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5</a:t>
            </a:r>
            <a:r>
              <a:rPr lang="ru-RU" b="1" dirty="0">
                <a:solidFill>
                  <a:srgbClr val="DB3F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жыл бойынша </a:t>
            </a:r>
          </a:p>
          <a:p>
            <a:pPr algn="ctr"/>
            <a:r>
              <a:rPr lang="ru-RU" b="1" dirty="0">
                <a:solidFill>
                  <a:srgbClr val="DB3F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«Алматы жылу жүйесі» ЖШС </a:t>
            </a:r>
          </a:p>
          <a:p>
            <a:pPr algn="ctr"/>
            <a:r>
              <a:rPr lang="ru-RU" b="1" dirty="0">
                <a:solidFill>
                  <a:srgbClr val="DB3F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қызметі туралы есеп беруі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24600" y="0"/>
            <a:ext cx="2819401" cy="5150285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innerShdw blurRad="63500" dist="50800" dir="1080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ZIZ | Сайты для лучши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245" y="628648"/>
            <a:ext cx="384037" cy="3840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499;p90"/>
          <p:cNvSpPr txBox="1"/>
          <p:nvPr/>
        </p:nvSpPr>
        <p:spPr>
          <a:xfrm>
            <a:off x="-1" y="4854666"/>
            <a:ext cx="6324601" cy="295619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rmAutofit/>
          </a:bodyPr>
          <a:lstStyle>
            <a:defPPr>
              <a:defRPr lang="en-US"/>
            </a:defPPr>
            <a:lvl1pPr marL="9525">
              <a:lnSpc>
                <a:spcPct val="90000"/>
              </a:lnSpc>
              <a:spcBef>
                <a:spcPts val="75"/>
              </a:spcBef>
              <a:defRPr sz="16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Апрель 202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6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г.</a:t>
            </a:r>
            <a:endParaRPr sz="11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3230185"/>
            <a:ext cx="6324599" cy="691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8AC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Отчет о деятельности </a:t>
            </a:r>
          </a:p>
          <a:p>
            <a:pPr algn="ctr"/>
            <a:r>
              <a:rPr lang="ru-RU" b="1" dirty="0">
                <a:solidFill>
                  <a:srgbClr val="008AC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ТОО «Алматинские тепловые сети» </a:t>
            </a:r>
          </a:p>
          <a:p>
            <a:pPr algn="ctr"/>
            <a:r>
              <a:rPr lang="ru-RU" b="1" dirty="0">
                <a:solidFill>
                  <a:srgbClr val="008AC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за 2025 год </a:t>
            </a:r>
          </a:p>
        </p:txBody>
      </p:sp>
      <p:pic>
        <p:nvPicPr>
          <p:cNvPr id="26" name="Picture 10" descr="Call Center Worker With Headset Free People Icons PNG Transparent  Background, Free Download #2009 - FreeIcons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52" y="121993"/>
            <a:ext cx="405408" cy="38954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594383"/>
            <a:ext cx="474616" cy="4746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0" y="1137245"/>
            <a:ext cx="333610" cy="333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66" y="2814621"/>
            <a:ext cx="3492435" cy="2335664"/>
          </a:xfrm>
          <a:custGeom>
            <a:avLst/>
            <a:gdLst>
              <a:gd name="connsiteX0" fmla="*/ 673033 w 3492435"/>
              <a:gd name="connsiteY0" fmla="*/ 0 h 2328290"/>
              <a:gd name="connsiteX1" fmla="*/ 3492435 w 3492435"/>
              <a:gd name="connsiteY1" fmla="*/ 0 h 2328290"/>
              <a:gd name="connsiteX2" fmla="*/ 3492435 w 3492435"/>
              <a:gd name="connsiteY2" fmla="*/ 2328290 h 2328290"/>
              <a:gd name="connsiteX3" fmla="*/ 0 w 3492435"/>
              <a:gd name="connsiteY3" fmla="*/ 2328290 h 2328290"/>
              <a:gd name="connsiteX4" fmla="*/ 0 w 3492435"/>
              <a:gd name="connsiteY4" fmla="*/ 402569 h 2328290"/>
              <a:gd name="connsiteX5" fmla="*/ 673033 w 3492435"/>
              <a:gd name="connsiteY5" fmla="*/ 402569 h 232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2435" h="2328290">
                <a:moveTo>
                  <a:pt x="673033" y="0"/>
                </a:moveTo>
                <a:lnTo>
                  <a:pt x="3492435" y="0"/>
                </a:lnTo>
                <a:lnTo>
                  <a:pt x="3492435" y="2328290"/>
                </a:lnTo>
                <a:lnTo>
                  <a:pt x="0" y="2328290"/>
                </a:lnTo>
                <a:lnTo>
                  <a:pt x="0" y="402569"/>
                </a:lnTo>
                <a:lnTo>
                  <a:pt x="673033" y="402569"/>
                </a:lnTo>
                <a:close/>
              </a:path>
            </a:pathLst>
          </a:custGeom>
        </p:spPr>
      </p:pic>
      <p:sp>
        <p:nvSpPr>
          <p:cNvPr id="31" name="Прямоугольник 30"/>
          <p:cNvSpPr/>
          <p:nvPr/>
        </p:nvSpPr>
        <p:spPr>
          <a:xfrm>
            <a:off x="6842360" y="158475"/>
            <a:ext cx="2301641" cy="30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+7 (727) 341-07-77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842360" y="659162"/>
            <a:ext cx="2301640" cy="30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+7 (701) 027-11-20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842360" y="1159849"/>
            <a:ext cx="2301640" cy="30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www.alts.kz</a:t>
            </a:r>
            <a:endParaRPr lang="ru-RU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842360" y="1660536"/>
            <a:ext cx="2301640" cy="30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info@alts.kz</a:t>
            </a:r>
            <a:endParaRPr lang="ru-RU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38900" y="81456"/>
            <a:ext cx="2432050" cy="2033094"/>
          </a:xfrm>
          <a:prstGeom prst="roundRect">
            <a:avLst>
              <a:gd name="adj" fmla="val 8859"/>
            </a:avLst>
          </a:prstGeom>
          <a:solidFill>
            <a:srgbClr val="F2F2F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6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58025E-6 L -2.57517 3.58025E-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124" y="738960"/>
            <a:ext cx="3535276" cy="2970044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В рамках инвестиционной программы ТОО «Алматинские тепловые сети» подрядной организацией ТОО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Құрылысшы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реализован проект по адресу: </a:t>
            </a:r>
            <a:r>
              <a:rPr lang="ru-RU" sz="11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Каримова-Васнецова-Бруно-Аносова-</a:t>
            </a:r>
            <a:r>
              <a:rPr lang="ru-RU" sz="1100" b="1" kern="0" dirty="0" err="1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Богенбай</a:t>
            </a:r>
            <a:r>
              <a:rPr lang="ru-RU" sz="11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батыра</a:t>
            </a:r>
          </a:p>
          <a:p>
            <a:pPr algn="just"/>
            <a:endParaRPr lang="ru-RU" sz="1100" b="1" i="1" kern="0" dirty="0">
              <a:ln w="0"/>
              <a:solidFill>
                <a:srgbClr val="0087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b="1" i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показатели: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Диаметры трубопроводов: 50-200 мм;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Протяженность: 0,8 км;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</a:t>
            </a: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432 398,92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Потребители: МЖД – 15; прочие – 2</a:t>
            </a:r>
          </a:p>
          <a:p>
            <a:pPr algn="just">
              <a:buClr>
                <a:srgbClr val="0087C5"/>
              </a:buClr>
            </a:pP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среднегодовые потери до реконструкции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706 Гкал/год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после завершения работ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208,6 Гкал/год.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Экономический эффект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497,4 Гкал/год </a:t>
            </a:r>
          </a:p>
          <a:p>
            <a:pPr algn="ctr"/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(2 855,5 тыс. тенге)</a:t>
            </a:r>
            <a:endParaRPr lang="ru-RU" sz="11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0276" y="-70635"/>
            <a:ext cx="7902755" cy="601053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Исполнение инвестиционной программы за </a:t>
            </a: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</a:t>
            </a: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тепловых сетей от ТК-7г-2 до ТК-7вс-10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4D5770-7380-4518-946B-DC3562A3225C}"/>
              </a:ext>
            </a:extLst>
          </p:cNvPr>
          <p:cNvSpPr txBox="1"/>
          <p:nvPr/>
        </p:nvSpPr>
        <p:spPr>
          <a:xfrm>
            <a:off x="6942882" y="4458856"/>
            <a:ext cx="191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РЕКОНСТУКЦИИ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01569" y="4458856"/>
            <a:ext cx="210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РЕКОНСТРУКЦИИ</a:t>
            </a:r>
          </a:p>
        </p:txBody>
      </p:sp>
      <p:sp>
        <p:nvSpPr>
          <p:cNvPr id="3" name="AutoShape 2" descr="blob:https://web.whatsapp.com/5028f271-7ee8-49a0-9410-f0e6d307ade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Изображение выглядит как земля, на открытом воздухе, растение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EB052-93B1-035D-73ED-D3D777E7E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15" y="720000"/>
            <a:ext cx="2563086" cy="361333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Рисунок 6" descr="Изображение выглядит как на открытом воздухе, земля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184779-C4C7-8B26-42B6-14CAB7017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6" r="13887"/>
          <a:stretch/>
        </p:blipFill>
        <p:spPr>
          <a:xfrm>
            <a:off x="6446620" y="720000"/>
            <a:ext cx="2563086" cy="361333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49023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124" y="738960"/>
            <a:ext cx="3535276" cy="2970044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В рамках инвестиционной программы ТОО «Алматинские тепловые сети» подрядной организацией ТОО «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Связьстроймеханизация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» реализован проект по адресу: </a:t>
            </a:r>
            <a:r>
              <a:rPr lang="ru-RU" sz="11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квадрат улиц Ауэзова-Курмангазы-Клочкова-Шевченко</a:t>
            </a:r>
          </a:p>
          <a:p>
            <a:pPr algn="just"/>
            <a:endParaRPr lang="ru-RU" sz="1100" b="1" i="1" kern="0" dirty="0">
              <a:ln w="0"/>
              <a:solidFill>
                <a:srgbClr val="0087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b="1" i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показатели: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Диаметры трубопроводов: 50-150 мм;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Протяженность: 0,66 км;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</a:t>
            </a: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255 802,67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Потребители: МЖД – 8;  прочие – 2 </a:t>
            </a:r>
          </a:p>
          <a:p>
            <a:pPr algn="just">
              <a:buClr>
                <a:srgbClr val="0087C5"/>
              </a:buClr>
            </a:pP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среднегодовые потери до реконструкции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495,4 Гкал/год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после завершения работ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151,2 Гкал/год.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Экономический эффект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344,2 Гкал/год </a:t>
            </a:r>
          </a:p>
          <a:p>
            <a:pPr algn="ctr"/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(1 976,3 тыс. тенге)</a:t>
            </a:r>
            <a:endParaRPr lang="ru-RU" sz="11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0276" y="-70635"/>
            <a:ext cx="7902755" cy="601053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Исполнение инвестиционной программы за </a:t>
            </a: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</a:t>
            </a: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тепловых сетей от ТК-2кз-2сев до </a:t>
            </a:r>
            <a:r>
              <a:rPr lang="ru-RU" sz="1200" b="1" dirty="0" err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элевторных</a:t>
            </a:r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узлов МЖД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4D5770-7380-4518-946B-DC3562A3225C}"/>
              </a:ext>
            </a:extLst>
          </p:cNvPr>
          <p:cNvSpPr txBox="1"/>
          <p:nvPr/>
        </p:nvSpPr>
        <p:spPr>
          <a:xfrm>
            <a:off x="6942882" y="4458856"/>
            <a:ext cx="191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РЕКОНСТУКЦИИ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01569" y="4458856"/>
            <a:ext cx="210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РЕКОНСТРУКЦИИ</a:t>
            </a:r>
          </a:p>
        </p:txBody>
      </p:sp>
      <p:sp>
        <p:nvSpPr>
          <p:cNvPr id="3" name="AutoShape 2" descr="blob:https://web.whatsapp.com/5028f271-7ee8-49a0-9410-f0e6d307ade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Изображение выглядит как на открытом воздухе, земля, Композитный материал, Фунда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1959C-2E15-E103-3F35-E20BBF36E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21" y="720000"/>
            <a:ext cx="2563086" cy="361333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Рисунок 9" descr="Изображение выглядит как земля, на открытом воздухе, одежда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529E63-CB55-F405-670C-95760E14A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15" y="720000"/>
            <a:ext cx="2563087" cy="360800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213870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124" y="738960"/>
            <a:ext cx="3535276" cy="2970044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В рамках инвестиционной программы ТОО «Алматинские тепловые сети» подрядной организацией ТОО «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PROF STROY KZ»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реализован проект по адресу: </a:t>
            </a:r>
            <a:r>
              <a:rPr lang="ru-RU" sz="11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квадрат улиц </a:t>
            </a:r>
            <a:r>
              <a:rPr lang="ru-RU" sz="1100" b="1" kern="0" dirty="0" err="1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Богенбай</a:t>
            </a:r>
            <a:r>
              <a:rPr lang="ru-RU" sz="11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батыра-</a:t>
            </a:r>
            <a:r>
              <a:rPr lang="ru-RU" sz="1100" b="1" kern="0" dirty="0" err="1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Нурмакова</a:t>
            </a:r>
            <a:r>
              <a:rPr lang="ru-RU" sz="11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-Толе би-</a:t>
            </a:r>
            <a:r>
              <a:rPr lang="ru-RU" sz="1100" b="1" kern="0" dirty="0" err="1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Айтиева</a:t>
            </a:r>
            <a:endParaRPr lang="ru-RU" sz="1100" b="1" kern="0" dirty="0">
              <a:ln w="0"/>
              <a:solidFill>
                <a:srgbClr val="0087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100" b="1" i="1" kern="0" dirty="0">
              <a:ln w="0"/>
              <a:solidFill>
                <a:srgbClr val="0087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b="1" i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показатели: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Диаметры трубопроводов: 50-150 мм;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Протяженность: 0,5 км;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</a:t>
            </a: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231 575,82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Потребители: МЖД – 8 </a:t>
            </a:r>
          </a:p>
          <a:p>
            <a:pPr algn="just">
              <a:buClr>
                <a:srgbClr val="0087C5"/>
              </a:buClr>
            </a:pP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среднегодовые потери до реконструкции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411,2 Гкал/год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после завершения работ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125,3 Гкал/год.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Экономический эффект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285,9 Гкал/год </a:t>
            </a:r>
          </a:p>
          <a:p>
            <a:pPr algn="ctr"/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(1 641,0 тыс. тенге)</a:t>
            </a:r>
            <a:endParaRPr lang="ru-RU" sz="11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0276" y="-70635"/>
            <a:ext cx="7902755" cy="601053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Исполнение инвестиционной программы за </a:t>
            </a: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</a:t>
            </a: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тепловых сетей от ТК-2кир-3 до жилого дома </a:t>
            </a:r>
            <a:r>
              <a:rPr lang="ru-RU" sz="1200" b="1" dirty="0" err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Нурмакова</a:t>
            </a:r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4D5770-7380-4518-946B-DC3562A3225C}"/>
              </a:ext>
            </a:extLst>
          </p:cNvPr>
          <p:cNvSpPr txBox="1"/>
          <p:nvPr/>
        </p:nvSpPr>
        <p:spPr>
          <a:xfrm>
            <a:off x="6942882" y="4458856"/>
            <a:ext cx="191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РЕКОНСТУКЦИИ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01569" y="4458856"/>
            <a:ext cx="210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РЕКОНСТРУКЦИИ</a:t>
            </a:r>
          </a:p>
        </p:txBody>
      </p:sp>
      <p:sp>
        <p:nvSpPr>
          <p:cNvPr id="3" name="AutoShape 2" descr="blob:https://web.whatsapp.com/5028f271-7ee8-49a0-9410-f0e6d307ade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CAB47C-F35F-9B82-3B8B-16210BEC81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0" t="24598" r="20589" b="29885"/>
          <a:stretch/>
        </p:blipFill>
        <p:spPr>
          <a:xfrm>
            <a:off x="3660567" y="720000"/>
            <a:ext cx="2563087" cy="360800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Рисунок 6" descr="Изображение выглядит как на открытом воздухе, дерево, небо, зем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FB91DE-94AA-44A1-2945-5CDF8C0DF7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22" y="720000"/>
            <a:ext cx="2563086" cy="360671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25825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16031" y="73705"/>
            <a:ext cx="7902755" cy="601053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Исполнение инвестиционной программы за 2025 год.</a:t>
            </a:r>
            <a:endParaRPr lang="en-US" sz="1400" b="1" kern="0" dirty="0">
              <a:ln w="0"/>
              <a:solidFill>
                <a:srgbClr val="0087C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Насосы вентиляционный и сварочное оборудование, электродвигатели</a:t>
            </a: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endParaRPr lang="ru-RU" sz="1400" b="1" kern="0" dirty="0">
              <a:ln w="0"/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автокомпонент, пластик, земля&#10;&#10;AI-generated content may be incorrect.">
            <a:extLst>
              <a:ext uri="{FF2B5EF4-FFF2-40B4-BE49-F238E27FC236}">
                <a16:creationId xmlns:a16="http://schemas.microsoft.com/office/drawing/2014/main" id="{9BEF2DE5-B138-4D37-169E-60C986A57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45" y="711304"/>
            <a:ext cx="2770305" cy="3438525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pic>
        <p:nvPicPr>
          <p:cNvPr id="5" name="Рисунок 4" descr="Изображение выглядит как автокомпонент, колесо, шина, газ&#10;&#10;AI-generated content may be incorrect.">
            <a:extLst>
              <a:ext uri="{FF2B5EF4-FFF2-40B4-BE49-F238E27FC236}">
                <a16:creationId xmlns:a16="http://schemas.microsoft.com/office/drawing/2014/main" id="{7E2F63E1-535A-5018-333A-094D46E8B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99" y="711304"/>
            <a:ext cx="2890911" cy="3438525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pic>
        <p:nvPicPr>
          <p:cNvPr id="7" name="Рисунок 6" descr="Изображение выглядит как синий, пластик, пол, в помещении&#10;&#10;AI-generated content may be incorrect.">
            <a:extLst>
              <a:ext uri="{FF2B5EF4-FFF2-40B4-BE49-F238E27FC236}">
                <a16:creationId xmlns:a16="http://schemas.microsoft.com/office/drawing/2014/main" id="{F99A47B0-1686-87EC-028E-749D090C5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11952"/>
            <a:ext cx="2578408" cy="3437877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96637D-7CD0-962E-4AC5-2BBCC996E9F8}"/>
              </a:ext>
            </a:extLst>
          </p:cNvPr>
          <p:cNvSpPr txBox="1"/>
          <p:nvPr/>
        </p:nvSpPr>
        <p:spPr>
          <a:xfrm>
            <a:off x="95250" y="4187023"/>
            <a:ext cx="2428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Насос погружной ГНОМ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CE309-CB79-B6A7-3D47-3A7EE6734027}"/>
              </a:ext>
            </a:extLst>
          </p:cNvPr>
          <p:cNvSpPr txBox="1"/>
          <p:nvPr/>
        </p:nvSpPr>
        <p:spPr>
          <a:xfrm>
            <a:off x="3261924" y="4187023"/>
            <a:ext cx="2428254" cy="65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Дизельная</a:t>
            </a:r>
            <a:r>
              <a:rPr lang="ru-RU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электростанция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D0B53-8AFD-BDCF-C2AC-22D7A301946E}"/>
              </a:ext>
            </a:extLst>
          </p:cNvPr>
          <p:cNvSpPr txBox="1"/>
          <p:nvPr/>
        </p:nvSpPr>
        <p:spPr>
          <a:xfrm>
            <a:off x="6536033" y="4181864"/>
            <a:ext cx="2428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Инверторный сварочный аппарат цифровой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845993-8D9F-3BFE-7CD4-643387DDBD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" y="711304"/>
            <a:ext cx="2599214" cy="3437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078AB1-AA9F-31FC-D01A-0DA36959B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99" y="711304"/>
            <a:ext cx="2890911" cy="3437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11787F-8269-5C6A-F918-D9C0FBC5B6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45" y="711304"/>
            <a:ext cx="2770304" cy="33192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128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16031" y="73705"/>
            <a:ext cx="7902755" cy="601053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Исполнение инвестиционной программы за 2025 год.</a:t>
            </a:r>
            <a:endParaRPr lang="en-US" sz="1400" b="1" kern="0" dirty="0">
              <a:ln w="0"/>
              <a:solidFill>
                <a:srgbClr val="0087C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Запорная арматура</a:t>
            </a: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endParaRPr lang="ru-RU" sz="1400" b="1" kern="0" dirty="0">
              <a:ln w="0"/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автокомпонент, пластик, земля&#10;&#10;AI-generated content may be incorrect.">
            <a:extLst>
              <a:ext uri="{FF2B5EF4-FFF2-40B4-BE49-F238E27FC236}">
                <a16:creationId xmlns:a16="http://schemas.microsoft.com/office/drawing/2014/main" id="{9BEF2DE5-B138-4D37-169E-60C986A57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45" y="711304"/>
            <a:ext cx="2770305" cy="3438525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pic>
        <p:nvPicPr>
          <p:cNvPr id="5" name="Рисунок 4" descr="Изображение выглядит как автокомпонент, колесо, шина, газ&#10;&#10;AI-generated content may be incorrect.">
            <a:extLst>
              <a:ext uri="{FF2B5EF4-FFF2-40B4-BE49-F238E27FC236}">
                <a16:creationId xmlns:a16="http://schemas.microsoft.com/office/drawing/2014/main" id="{7E2F63E1-535A-5018-333A-094D46E8B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99" y="711304"/>
            <a:ext cx="2890911" cy="3438525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pic>
        <p:nvPicPr>
          <p:cNvPr id="7" name="Рисунок 6" descr="Изображение выглядит как синий, пластик, пол, в помещении&#10;&#10;AI-generated content may be incorrect.">
            <a:extLst>
              <a:ext uri="{FF2B5EF4-FFF2-40B4-BE49-F238E27FC236}">
                <a16:creationId xmlns:a16="http://schemas.microsoft.com/office/drawing/2014/main" id="{F99A47B0-1686-87EC-028E-749D090C5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11952"/>
            <a:ext cx="2578408" cy="3437877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96637D-7CD0-962E-4AC5-2BBCC996E9F8}"/>
              </a:ext>
            </a:extLst>
          </p:cNvPr>
          <p:cNvSpPr txBox="1"/>
          <p:nvPr/>
        </p:nvSpPr>
        <p:spPr>
          <a:xfrm>
            <a:off x="95250" y="4187023"/>
            <a:ext cx="2428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Регулирующий</a:t>
            </a:r>
            <a:r>
              <a:rPr lang="ru-RU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клапан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CE309-CB79-B6A7-3D47-3A7EE6734027}"/>
              </a:ext>
            </a:extLst>
          </p:cNvPr>
          <p:cNvSpPr txBox="1"/>
          <p:nvPr/>
        </p:nvSpPr>
        <p:spPr>
          <a:xfrm>
            <a:off x="3261924" y="4187023"/>
            <a:ext cx="242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Шаровый кран 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D0B53-8AFD-BDCF-C2AC-22D7A301946E}"/>
              </a:ext>
            </a:extLst>
          </p:cNvPr>
          <p:cNvSpPr txBox="1"/>
          <p:nvPr/>
        </p:nvSpPr>
        <p:spPr>
          <a:xfrm>
            <a:off x="6536033" y="4181864"/>
            <a:ext cx="2428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Задвижка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клиновая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078AB1-AA9F-31FC-D01A-0DA36959B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99" y="711304"/>
            <a:ext cx="2890911" cy="3437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11787F-8269-5C6A-F918-D9C0FBC5B6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45" y="711304"/>
            <a:ext cx="2770304" cy="3319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5A504F2-B68E-193E-B3D1-E8BE2DC34C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99" y="711303"/>
            <a:ext cx="2890911" cy="34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A14C87A-DCE8-9B7F-7E1B-C87938043B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44" y="716629"/>
            <a:ext cx="2770304" cy="3431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2E9E5A6-0AEB-C716-01CA-AFBA066BED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8" y="710008"/>
            <a:ext cx="2578408" cy="3437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765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16031" y="73706"/>
            <a:ext cx="4330289" cy="313932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Инвестиционные мероприятия за 2025 год. </a:t>
            </a:r>
            <a:r>
              <a:rPr lang="ru-RU" sz="1400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Приборы </a:t>
            </a:r>
            <a:r>
              <a:rPr lang="ru-RU" sz="1400" kern="0" dirty="0" err="1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КИПиа</a:t>
            </a:r>
            <a:endParaRPr lang="ru-RU" sz="1400" kern="0" dirty="0">
              <a:ln w="0"/>
              <a:solidFill>
                <a:srgbClr val="0087C5"/>
              </a:solidFill>
              <a:latin typeface="Arial"/>
              <a:ea typeface="+mj-ea"/>
              <a:cs typeface="Arial"/>
            </a:endParaRPr>
          </a:p>
        </p:txBody>
      </p:sp>
      <p:pic>
        <p:nvPicPr>
          <p:cNvPr id="3" name="Рисунок 2" descr="Изображение выглядит как колесо, на открытом воздухе, небо, шина&#10;&#10;AI-generated content may be incorrect.">
            <a:extLst>
              <a:ext uri="{FF2B5EF4-FFF2-40B4-BE49-F238E27FC236}">
                <a16:creationId xmlns:a16="http://schemas.microsoft.com/office/drawing/2014/main" id="{7EFE403E-5F5E-2425-5B5A-638500E430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28" y="841449"/>
            <a:ext cx="3095815" cy="3438000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pic>
        <p:nvPicPr>
          <p:cNvPr id="5" name="Рисунок 4" descr="Изображение выглядит как колесо, шина, на открытом воздухе, трактор&#10;&#10;AI-generated content may be incorrect.">
            <a:extLst>
              <a:ext uri="{FF2B5EF4-FFF2-40B4-BE49-F238E27FC236}">
                <a16:creationId xmlns:a16="http://schemas.microsoft.com/office/drawing/2014/main" id="{FE67571B-B2FD-3463-FAFF-3C6CA0E11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2" b="7487"/>
          <a:stretch/>
        </p:blipFill>
        <p:spPr>
          <a:xfrm>
            <a:off x="986318" y="841449"/>
            <a:ext cx="3481090" cy="3438000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5581F8-D333-3223-9410-0050DB5138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9" y="841449"/>
            <a:ext cx="3481090" cy="34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7CD851-FE85-250E-71F1-3B291B10C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27" y="841449"/>
            <a:ext cx="3095815" cy="34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8718F1-A540-E073-2CD9-DAC7F4FEFC0D}"/>
              </a:ext>
            </a:extLst>
          </p:cNvPr>
          <p:cNvSpPr txBox="1"/>
          <p:nvPr/>
        </p:nvSpPr>
        <p:spPr>
          <a:xfrm>
            <a:off x="1512736" y="4228024"/>
            <a:ext cx="2428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Комплекс измерительный видеографический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00EC9-6B37-2049-93B1-76C1154323D8}"/>
              </a:ext>
            </a:extLst>
          </p:cNvPr>
          <p:cNvSpPr txBox="1"/>
          <p:nvPr/>
        </p:nvSpPr>
        <p:spPr>
          <a:xfrm>
            <a:off x="5248698" y="4279449"/>
            <a:ext cx="2428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Регулятор давления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трехсильфонный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849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16031" y="73705"/>
            <a:ext cx="7902755" cy="601053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Исполнение инвестиционной программы за 2025 год.</a:t>
            </a:r>
            <a:endParaRPr lang="en-US" sz="1400" b="1" kern="0" dirty="0">
              <a:ln w="0"/>
              <a:solidFill>
                <a:srgbClr val="0087C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Теплообменное оборудование</a:t>
            </a: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endParaRPr lang="ru-RU" sz="1400" b="1" kern="0" dirty="0">
              <a:ln w="0"/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автокомпонент, пластик, земля&#10;&#10;AI-generated content may be incorrect.">
            <a:extLst>
              <a:ext uri="{FF2B5EF4-FFF2-40B4-BE49-F238E27FC236}">
                <a16:creationId xmlns:a16="http://schemas.microsoft.com/office/drawing/2014/main" id="{9BEF2DE5-B138-4D37-169E-60C986A57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45" y="711304"/>
            <a:ext cx="2770305" cy="3438525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pic>
        <p:nvPicPr>
          <p:cNvPr id="5" name="Рисунок 4" descr="Изображение выглядит как автокомпонент, колесо, шина, газ&#10;&#10;AI-generated content may be incorrect.">
            <a:extLst>
              <a:ext uri="{FF2B5EF4-FFF2-40B4-BE49-F238E27FC236}">
                <a16:creationId xmlns:a16="http://schemas.microsoft.com/office/drawing/2014/main" id="{7E2F63E1-535A-5018-333A-094D46E8B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99" y="711304"/>
            <a:ext cx="2890911" cy="3438525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pic>
        <p:nvPicPr>
          <p:cNvPr id="7" name="Рисунок 6" descr="Изображение выглядит как синий, пластик, пол, в помещении&#10;&#10;AI-generated content may be incorrect.">
            <a:extLst>
              <a:ext uri="{FF2B5EF4-FFF2-40B4-BE49-F238E27FC236}">
                <a16:creationId xmlns:a16="http://schemas.microsoft.com/office/drawing/2014/main" id="{F99A47B0-1686-87EC-028E-749D090C5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11952"/>
            <a:ext cx="2578408" cy="3437877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1CE309-CB79-B6A7-3D47-3A7EE6734027}"/>
              </a:ext>
            </a:extLst>
          </p:cNvPr>
          <p:cNvSpPr txBox="1"/>
          <p:nvPr/>
        </p:nvSpPr>
        <p:spPr>
          <a:xfrm>
            <a:off x="854835" y="4181841"/>
            <a:ext cx="680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Трубная система для подогревателя пароводяной системы теплоснабжения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740F8C-7D7A-F144-A3F4-A4E6DE4CB8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8" y="710009"/>
            <a:ext cx="2578408" cy="343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7A2DD4-FE9B-BE84-DBD8-8E6BF35D8D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99" y="710010"/>
            <a:ext cx="2890911" cy="343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E1E6B69-E583-D0EA-DE3D-EA29CEF37F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445" y="710009"/>
            <a:ext cx="2770305" cy="3436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290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16031" y="73705"/>
            <a:ext cx="7902755" cy="601053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Исполнение инвестиционной программы за 2025 год.</a:t>
            </a:r>
            <a:endParaRPr lang="en-US" sz="1400" b="1" kern="0" dirty="0">
              <a:ln w="0"/>
              <a:solidFill>
                <a:srgbClr val="0087C5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</a:t>
            </a: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endParaRPr lang="ru-RU" sz="1400" b="1" kern="0" dirty="0">
              <a:ln w="0"/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автокомпонент, пластик, земля&#10;&#10;AI-generated content may be incorrect.">
            <a:extLst>
              <a:ext uri="{FF2B5EF4-FFF2-40B4-BE49-F238E27FC236}">
                <a16:creationId xmlns:a16="http://schemas.microsoft.com/office/drawing/2014/main" id="{9BEF2DE5-B138-4D37-169E-60C986A57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45" y="711304"/>
            <a:ext cx="2770305" cy="3438525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pic>
        <p:nvPicPr>
          <p:cNvPr id="5" name="Рисунок 4" descr="Изображение выглядит как автокомпонент, колесо, шина, газ&#10;&#10;AI-generated content may be incorrect.">
            <a:extLst>
              <a:ext uri="{FF2B5EF4-FFF2-40B4-BE49-F238E27FC236}">
                <a16:creationId xmlns:a16="http://schemas.microsoft.com/office/drawing/2014/main" id="{7E2F63E1-535A-5018-333A-094D46E8B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99" y="711304"/>
            <a:ext cx="2890911" cy="3438525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pic>
        <p:nvPicPr>
          <p:cNvPr id="7" name="Рисунок 6" descr="Изображение выглядит как синий, пластик, пол, в помещении&#10;&#10;AI-generated content may be incorrect.">
            <a:extLst>
              <a:ext uri="{FF2B5EF4-FFF2-40B4-BE49-F238E27FC236}">
                <a16:creationId xmlns:a16="http://schemas.microsoft.com/office/drawing/2014/main" id="{F99A47B0-1686-87EC-028E-749D090C53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711952"/>
            <a:ext cx="2578408" cy="3437877"/>
          </a:xfrm>
          <a:prstGeom prst="rect">
            <a:avLst/>
          </a:prstGeom>
          <a:ln w="28575">
            <a:solidFill>
              <a:srgbClr val="309ED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96637D-7CD0-962E-4AC5-2BBCC996E9F8}"/>
              </a:ext>
            </a:extLst>
          </p:cNvPr>
          <p:cNvSpPr txBox="1"/>
          <p:nvPr/>
        </p:nvSpPr>
        <p:spPr>
          <a:xfrm>
            <a:off x="95250" y="4187023"/>
            <a:ext cx="2428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Преобразователь давления 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CE309-CB79-B6A7-3D47-3A7EE6734027}"/>
              </a:ext>
            </a:extLst>
          </p:cNvPr>
          <p:cNvSpPr txBox="1"/>
          <p:nvPr/>
        </p:nvSpPr>
        <p:spPr>
          <a:xfrm>
            <a:off x="3151460" y="4181864"/>
            <a:ext cx="2669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Беспроводная система лазерной центровки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вибродиагностики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D0B53-8AFD-BDCF-C2AC-22D7A301946E}"/>
              </a:ext>
            </a:extLst>
          </p:cNvPr>
          <p:cNvSpPr txBox="1"/>
          <p:nvPr/>
        </p:nvSpPr>
        <p:spPr>
          <a:xfrm>
            <a:off x="6536033" y="4181864"/>
            <a:ext cx="2428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Аппарат испытательный АИД-70М</a:t>
            </a:r>
            <a:endParaRPr lang="ru-K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051E52-6866-2C76-7636-1FB5F1A8AB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98" y="723584"/>
            <a:ext cx="2890911" cy="343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0522BEE-A496-168D-5DCB-338C61B784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78443" y="711304"/>
            <a:ext cx="2770306" cy="345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A3AF280-2972-041B-6862-3CFF4B164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711304"/>
            <a:ext cx="2578408" cy="343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399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Диаграмма 55"/>
          <p:cNvGraphicFramePr>
            <a:graphicFrameLocks/>
          </p:cNvGraphicFramePr>
          <p:nvPr/>
        </p:nvGraphicFramePr>
        <p:xfrm>
          <a:off x="2874839" y="759152"/>
          <a:ext cx="3600227" cy="2260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0" name="Диаграмма 8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714976"/>
              </p:ext>
            </p:extLst>
          </p:nvPr>
        </p:nvGraphicFramePr>
        <p:xfrm>
          <a:off x="2416450" y="534195"/>
          <a:ext cx="4439631" cy="3366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object 5"/>
          <p:cNvSpPr txBox="1"/>
          <p:nvPr/>
        </p:nvSpPr>
        <p:spPr>
          <a:xfrm>
            <a:off x="1359628" y="4877002"/>
            <a:ext cx="514350" cy="194284"/>
          </a:xfrm>
          <a:prstGeom prst="rect">
            <a:avLst/>
          </a:prstGeom>
          <a:noFill/>
        </p:spPr>
        <p:txBody>
          <a:bodyPr vert="horz" wrap="square" lIns="0" tIns="9525" rIns="0" bIns="0" rtlCol="0">
            <a:spAutoFit/>
          </a:bodyPr>
          <a:lstStyle/>
          <a:p>
            <a:pPr algn="ctr"/>
            <a:r>
              <a:rPr lang="ru-RU" sz="1200" b="1" spc="-19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60%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521207" y="4282284"/>
            <a:ext cx="1086984" cy="342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entury Gothic" panose="020B0502020202020204" pitchFamily="34" charset="0"/>
                <a:cs typeface="Arial" pitchFamily="34" charset="0"/>
              </a:rPr>
              <a:t>1</a:t>
            </a:r>
            <a:r>
              <a:rPr lang="en-US" b="1" dirty="0">
                <a:solidFill>
                  <a:schemeClr val="tx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Century Gothic" panose="020B0502020202020204" pitchFamily="34" charset="0"/>
                <a:cs typeface="Arial" pitchFamily="34" charset="0"/>
              </a:rPr>
              <a:t>367,70</a:t>
            </a:r>
          </a:p>
        </p:txBody>
      </p:sp>
      <p:sp>
        <p:nvSpPr>
          <p:cNvPr id="47" name="object 5"/>
          <p:cNvSpPr txBox="1"/>
          <p:nvPr/>
        </p:nvSpPr>
        <p:spPr>
          <a:xfrm>
            <a:off x="3534228" y="4090725"/>
            <a:ext cx="1073962" cy="171201"/>
          </a:xfrm>
          <a:prstGeom prst="rect">
            <a:avLst/>
          </a:prstGeom>
          <a:noFill/>
        </p:spPr>
        <p:txBody>
          <a:bodyPr vert="horz" wrap="square" lIns="0" tIns="9525" rIns="0" bIns="0" rtlCol="0">
            <a:spAutoFit/>
          </a:bodyPr>
          <a:lstStyle/>
          <a:p>
            <a:pPr algn="ctr"/>
            <a:r>
              <a:rPr lang="ru-RU" sz="1050" i="1" spc="-19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Потери</a:t>
            </a:r>
            <a:endParaRPr lang="ru-RU" sz="105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8" name="Левая фигурная скобка 47"/>
          <p:cNvSpPr/>
          <p:nvPr/>
        </p:nvSpPr>
        <p:spPr>
          <a:xfrm rot="16200000">
            <a:off x="3985485" y="4233083"/>
            <a:ext cx="171450" cy="1073961"/>
          </a:xfrm>
          <a:prstGeom prst="leftBrac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49" name="object 5"/>
          <p:cNvSpPr txBox="1"/>
          <p:nvPr/>
        </p:nvSpPr>
        <p:spPr>
          <a:xfrm>
            <a:off x="3880957" y="4874521"/>
            <a:ext cx="514350" cy="194284"/>
          </a:xfrm>
          <a:prstGeom prst="rect">
            <a:avLst/>
          </a:prstGeom>
          <a:noFill/>
        </p:spPr>
        <p:txBody>
          <a:bodyPr vert="horz" wrap="square" lIns="0" tIns="9525" rIns="0" bIns="0" rtlCol="0">
            <a:spAutoFit/>
          </a:bodyPr>
          <a:lstStyle/>
          <a:p>
            <a:pPr algn="ctr"/>
            <a:r>
              <a:rPr lang="ru-RU" sz="1200" b="1" spc="-19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13%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4612717" y="4281158"/>
            <a:ext cx="2477645" cy="3429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Century Gothic" panose="020B0502020202020204" pitchFamily="34" charset="0"/>
                <a:cs typeface="Arial" pitchFamily="34" charset="0"/>
              </a:rPr>
              <a:t>2 888,92</a:t>
            </a:r>
          </a:p>
        </p:txBody>
      </p:sp>
      <p:sp>
        <p:nvSpPr>
          <p:cNvPr id="51" name="object 5"/>
          <p:cNvSpPr txBox="1"/>
          <p:nvPr/>
        </p:nvSpPr>
        <p:spPr>
          <a:xfrm>
            <a:off x="4612717" y="4103179"/>
            <a:ext cx="2477645" cy="171201"/>
          </a:xfrm>
          <a:prstGeom prst="rect">
            <a:avLst/>
          </a:prstGeom>
          <a:noFill/>
        </p:spPr>
        <p:txBody>
          <a:bodyPr vert="horz" wrap="square" lIns="0" tIns="9525" rIns="0" bIns="0" rtlCol="0">
            <a:spAutoFit/>
          </a:bodyPr>
          <a:lstStyle/>
          <a:p>
            <a:pPr algn="ctr"/>
            <a:r>
              <a:rPr lang="ru-RU" sz="1050" i="1" spc="-19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Транспортировка ТЭ</a:t>
            </a:r>
            <a:endParaRPr lang="ru-RU" sz="105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3" name="Левая фигурная скобка 52"/>
          <p:cNvSpPr/>
          <p:nvPr/>
        </p:nvSpPr>
        <p:spPr>
          <a:xfrm rot="16200000">
            <a:off x="5765816" y="3530116"/>
            <a:ext cx="171450" cy="2477642"/>
          </a:xfrm>
          <a:prstGeom prst="leftBrac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4" name="object 5"/>
          <p:cNvSpPr txBox="1"/>
          <p:nvPr/>
        </p:nvSpPr>
        <p:spPr>
          <a:xfrm>
            <a:off x="5658827" y="4874521"/>
            <a:ext cx="514350" cy="194284"/>
          </a:xfrm>
          <a:prstGeom prst="rect">
            <a:avLst/>
          </a:prstGeom>
          <a:noFill/>
        </p:spPr>
        <p:txBody>
          <a:bodyPr vert="horz" wrap="square" lIns="0" tIns="9525" rIns="0" bIns="0" rtlCol="0">
            <a:spAutoFit/>
          </a:bodyPr>
          <a:lstStyle/>
          <a:p>
            <a:pPr algn="ctr"/>
            <a:r>
              <a:rPr lang="ru-RU" sz="1200" b="1" spc="-19" dirty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27%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55" name="Плюс 54"/>
          <p:cNvSpPr/>
          <p:nvPr/>
        </p:nvSpPr>
        <p:spPr>
          <a:xfrm>
            <a:off x="2989809" y="4377821"/>
            <a:ext cx="264814" cy="246238"/>
          </a:xfrm>
          <a:prstGeom prst="mathPlus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8" name="TextBox 57"/>
          <p:cNvSpPr txBox="1"/>
          <p:nvPr/>
        </p:nvSpPr>
        <p:spPr>
          <a:xfrm>
            <a:off x="7589191" y="4162487"/>
            <a:ext cx="1378781" cy="61470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60124" tIns="30062" rIns="60124" bIns="30062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10 592,69</a:t>
            </a:r>
          </a:p>
          <a:p>
            <a:pPr algn="ctr"/>
            <a:r>
              <a:rPr lang="ru-RU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/Гкал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66131" y="3675162"/>
            <a:ext cx="2867155" cy="22229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0124" tIns="30062" rIns="60124" bIns="30062" rtlCol="0">
            <a:spAutoFit/>
          </a:bodyPr>
          <a:lstStyle/>
          <a:p>
            <a:pPr algn="ctr"/>
            <a:r>
              <a:rPr lang="kk-KZ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 на производство</a:t>
            </a:r>
            <a:endParaRPr lang="ru-RU" sz="1050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Левая фигурная скобка 59"/>
          <p:cNvSpPr/>
          <p:nvPr/>
        </p:nvSpPr>
        <p:spPr>
          <a:xfrm rot="5400000">
            <a:off x="5177719" y="2276926"/>
            <a:ext cx="249528" cy="3498032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527783" y="3662066"/>
            <a:ext cx="3549401" cy="22229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0124" tIns="30062" rIns="60124" bIns="30062" rtlCol="0">
            <a:spAutoFit/>
          </a:bodyPr>
          <a:lstStyle/>
          <a:p>
            <a:pPr algn="ctr"/>
            <a:r>
              <a:rPr lang="kk-KZ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 на </a:t>
            </a:r>
            <a:r>
              <a:rPr lang="kk-KZ" sz="105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транспортировку</a:t>
            </a:r>
            <a:r>
              <a:rPr lang="kk-KZ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256</a:t>
            </a:r>
            <a:r>
              <a:rPr lang="en-US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тенге/Гкал </a:t>
            </a:r>
          </a:p>
        </p:txBody>
      </p:sp>
      <p:cxnSp>
        <p:nvCxnSpPr>
          <p:cNvPr id="25" name="Прямая соединительная линия 24"/>
          <p:cNvCxnSpPr>
            <a:cxnSpLocks/>
          </p:cNvCxnSpPr>
          <p:nvPr/>
        </p:nvCxnSpPr>
        <p:spPr>
          <a:xfrm>
            <a:off x="138830" y="3675162"/>
            <a:ext cx="8758085" cy="0"/>
          </a:xfrm>
          <a:prstGeom prst="line">
            <a:avLst/>
          </a:prstGeom>
          <a:ln w="190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291E4DBD-83AD-4927-9C6E-DAD366E88406}"/>
              </a:ext>
            </a:extLst>
          </p:cNvPr>
          <p:cNvCxnSpPr>
            <a:cxnSpLocks/>
          </p:cNvCxnSpPr>
          <p:nvPr/>
        </p:nvCxnSpPr>
        <p:spPr>
          <a:xfrm>
            <a:off x="2653736" y="3150926"/>
            <a:ext cx="1320046" cy="9933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291E4DBD-83AD-4927-9C6E-DAD366E88406}"/>
              </a:ext>
            </a:extLst>
          </p:cNvPr>
          <p:cNvCxnSpPr>
            <a:cxnSpLocks/>
          </p:cNvCxnSpPr>
          <p:nvPr/>
        </p:nvCxnSpPr>
        <p:spPr>
          <a:xfrm flipV="1">
            <a:off x="2416450" y="1006010"/>
            <a:ext cx="1275574" cy="73264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150379" y="492005"/>
            <a:ext cx="3188899" cy="222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0124" tIns="30062" rIns="60124" bIns="30062" rtlCol="0">
            <a:spAutoFit/>
          </a:bodyPr>
          <a:lstStyle/>
          <a:p>
            <a:pPr algn="ctr"/>
            <a:r>
              <a:rPr lang="ru-RU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 на транспортировку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122152" y="516820"/>
            <a:ext cx="2845820" cy="22229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0124" tIns="30062" rIns="60124" bIns="30062" rtlCol="0">
            <a:spAutoFit/>
          </a:bodyPr>
          <a:lstStyle/>
          <a:p>
            <a:pPr algn="ctr"/>
            <a:r>
              <a:rPr lang="ru-RU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– 0,75 </a:t>
            </a:r>
            <a:r>
              <a:rPr lang="ru-RU" sz="105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млрд.тг</a:t>
            </a:r>
            <a:r>
              <a:rPr lang="ru-RU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5" name="Равно 104"/>
          <p:cNvSpPr/>
          <p:nvPr/>
        </p:nvSpPr>
        <p:spPr>
          <a:xfrm>
            <a:off x="7225280" y="4288051"/>
            <a:ext cx="274101" cy="286730"/>
          </a:xfrm>
          <a:prstGeom prst="mathEqual">
            <a:avLst>
              <a:gd name="adj1" fmla="val 23520"/>
              <a:gd name="adj2" fmla="val 18109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1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78" name="Прямоугольник 77"/>
          <p:cNvSpPr/>
          <p:nvPr/>
        </p:nvSpPr>
        <p:spPr>
          <a:xfrm>
            <a:off x="516032" y="73706"/>
            <a:ext cx="7902755" cy="313932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b="1" kern="0" dirty="0">
                <a:ln w="0"/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/>
              </a:rPr>
              <a:t>Структура утвержденного </a:t>
            </a:r>
            <a:r>
              <a:rPr lang="ru-RU" b="1" kern="0" dirty="0">
                <a:ln w="0"/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тарифа</a:t>
            </a:r>
            <a:r>
              <a:rPr lang="ru-RU" b="1" kern="0" dirty="0">
                <a:ln w="0"/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en-US" b="1" kern="0" dirty="0">
                <a:ln w="0"/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/>
              </a:rPr>
              <a:t>c </a:t>
            </a:r>
            <a:r>
              <a:rPr lang="ru-RU" b="1" kern="0" dirty="0">
                <a:ln w="0"/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rial"/>
              </a:rPr>
              <a:t>5 сентября 2025 года </a:t>
            </a:r>
            <a:endParaRPr lang="ru-RU" sz="1600" b="1" kern="0" dirty="0">
              <a:ln w="0"/>
              <a:solidFill>
                <a:srgbClr val="0087C5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5234" y="479786"/>
            <a:ext cx="2337992" cy="38387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0124" tIns="30062" rIns="60124" bIns="30062" rtlCol="0">
            <a:spAutoFit/>
          </a:bodyPr>
          <a:lstStyle/>
          <a:p>
            <a:pPr algn="ctr"/>
            <a:r>
              <a:rPr lang="kk-KZ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Конечный тариф </a:t>
            </a:r>
            <a:r>
              <a:rPr lang="en-US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592,69</a:t>
            </a:r>
            <a:r>
              <a:rPr lang="en-US" sz="105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i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тг</a:t>
            </a:r>
            <a:r>
              <a:rPr lang="ru-RU" sz="1050" b="1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/Гкал</a:t>
            </a:r>
          </a:p>
        </p:txBody>
      </p:sp>
      <p:graphicFrame>
        <p:nvGraphicFramePr>
          <p:cNvPr id="85" name="Диаграмма 8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5240682"/>
              </p:ext>
            </p:extLst>
          </p:nvPr>
        </p:nvGraphicFramePr>
        <p:xfrm>
          <a:off x="5746919" y="744439"/>
          <a:ext cx="3221052" cy="2844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2" name="Левая фигурная скобка 41"/>
          <p:cNvSpPr/>
          <p:nvPr/>
        </p:nvSpPr>
        <p:spPr>
          <a:xfrm rot="5400000">
            <a:off x="1471474" y="2921299"/>
            <a:ext cx="219722" cy="2283780"/>
          </a:xfrm>
          <a:prstGeom prst="leftBrace">
            <a:avLst>
              <a:gd name="adj1" fmla="val 0"/>
              <a:gd name="adj2" fmla="val 50000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39445" y="4281158"/>
            <a:ext cx="2283781" cy="342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6 336,06тг/Гкал</a:t>
            </a:r>
          </a:p>
        </p:txBody>
      </p:sp>
      <p:sp>
        <p:nvSpPr>
          <p:cNvPr id="44" name="Левая фигурная скобка 43"/>
          <p:cNvSpPr/>
          <p:nvPr/>
        </p:nvSpPr>
        <p:spPr>
          <a:xfrm rot="16200000">
            <a:off x="1492281" y="3623719"/>
            <a:ext cx="171450" cy="2290437"/>
          </a:xfrm>
          <a:prstGeom prst="leftBrac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B4B4B50-C13F-D5C1-2135-DCB55EC75444}"/>
              </a:ext>
            </a:extLst>
          </p:cNvPr>
          <p:cNvGrpSpPr/>
          <p:nvPr/>
        </p:nvGrpSpPr>
        <p:grpSpPr>
          <a:xfrm>
            <a:off x="-22710" y="826239"/>
            <a:ext cx="3011549" cy="2703272"/>
            <a:chOff x="2764061" y="232930"/>
            <a:chExt cx="5476796" cy="3604361"/>
          </a:xfrm>
        </p:grpSpPr>
        <p:graphicFrame>
          <p:nvGraphicFramePr>
            <p:cNvPr id="3" name="Диаграмма 2">
              <a:extLst>
                <a:ext uri="{FF2B5EF4-FFF2-40B4-BE49-F238E27FC236}">
                  <a16:creationId xmlns:a16="http://schemas.microsoft.com/office/drawing/2014/main" id="{65716FB4-544B-C3DA-7748-3F4B7BC6227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821358704"/>
                </p:ext>
              </p:extLst>
            </p:nvPr>
          </p:nvGraphicFramePr>
          <p:xfrm>
            <a:off x="2764061" y="232930"/>
            <a:ext cx="5476796" cy="36043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3C319E-50D5-44CF-5392-9F7DB44C41F8}"/>
                </a:ext>
              </a:extLst>
            </p:cNvPr>
            <p:cNvSpPr txBox="1"/>
            <p:nvPr/>
          </p:nvSpPr>
          <p:spPr>
            <a:xfrm>
              <a:off x="3590719" y="1373255"/>
              <a:ext cx="1687670" cy="1373609"/>
            </a:xfrm>
            <a:prstGeom prst="rect">
              <a:avLst/>
            </a:prstGeom>
            <a:noFill/>
          </p:spPr>
          <p:txBody>
            <a:bodyPr wrap="square" lIns="60124" tIns="30062" rIns="60124" bIns="30062" rtlCol="0">
              <a:spAutoFit/>
            </a:bodyPr>
            <a:lstStyle/>
            <a:p>
              <a:pPr algn="ctr"/>
              <a:r>
                <a:rPr lang="ru-RU" sz="1050" b="1" i="1" dirty="0">
                  <a:latin typeface="Arial" panose="020B0604020202020204" pitchFamily="34" charset="0"/>
                  <a:cs typeface="Arial" panose="020B0604020202020204" pitchFamily="34" charset="0"/>
                </a:rPr>
                <a:t>покупка </a:t>
              </a:r>
              <a:r>
                <a:rPr lang="ru-RU" sz="1050" b="1" i="1" dirty="0">
                  <a:latin typeface="Century Gothic" panose="020B0502020202020204" pitchFamily="34" charset="0"/>
                  <a:cs typeface="Arial" panose="020B0604020202020204" pitchFamily="34" charset="0"/>
                </a:rPr>
                <a:t>тепловой</a:t>
              </a:r>
              <a:r>
                <a:rPr lang="ru-RU" sz="105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50" b="1" i="1" dirty="0">
                  <a:latin typeface="Century Gothic" panose="020B0502020202020204" pitchFamily="34" charset="0"/>
                  <a:cs typeface="Arial" panose="020B0604020202020204" pitchFamily="34" charset="0"/>
                </a:rPr>
                <a:t>энергии</a:t>
              </a:r>
            </a:p>
            <a:p>
              <a:pPr algn="ctr"/>
              <a:r>
                <a:rPr lang="ru-RU" sz="1050" b="1" i="1" dirty="0">
                  <a:latin typeface="Arial" panose="020B0604020202020204" pitchFamily="34" charset="0"/>
                  <a:cs typeface="Arial" panose="020B0604020202020204" pitchFamily="34" charset="0"/>
                </a:rPr>
                <a:t>44,19 </a:t>
              </a:r>
              <a:r>
                <a:rPr lang="ru-RU" sz="105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млрд.тг</a:t>
              </a:r>
              <a:endParaRPr lang="ru-RU" sz="105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050" b="1" i="1" dirty="0">
                  <a:latin typeface="Arial" panose="020B0604020202020204" pitchFamily="34" charset="0"/>
                  <a:cs typeface="Arial" panose="020B0604020202020204" pitchFamily="34" charset="0"/>
                </a:rPr>
                <a:t>60 %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00B053-8EAA-B9D5-03D9-BB157F95CE8B}"/>
                </a:ext>
              </a:extLst>
            </p:cNvPr>
            <p:cNvSpPr txBox="1"/>
            <p:nvPr/>
          </p:nvSpPr>
          <p:spPr>
            <a:xfrm>
              <a:off x="5624342" y="480351"/>
              <a:ext cx="1298893" cy="1096610"/>
            </a:xfrm>
            <a:prstGeom prst="rect">
              <a:avLst/>
            </a:prstGeom>
            <a:noFill/>
          </p:spPr>
          <p:txBody>
            <a:bodyPr wrap="square" lIns="60124" tIns="30062" rIns="60124" bIns="30062" rtlCol="0">
              <a:spAutoFit/>
            </a:bodyPr>
            <a:lstStyle/>
            <a:p>
              <a:pPr algn="ctr"/>
              <a:r>
                <a:rPr lang="ru-RU" sz="825" b="1" i="1" dirty="0">
                  <a:latin typeface="Arial" panose="020B0604020202020204" pitchFamily="34" charset="0"/>
                  <a:cs typeface="Arial" panose="020B0604020202020204" pitchFamily="34" charset="0"/>
                </a:rPr>
                <a:t>В том числе </a:t>
              </a:r>
              <a:r>
                <a:rPr lang="ru-RU" sz="825" b="1" i="1" dirty="0">
                  <a:latin typeface="Century Gothic" panose="020B0502020202020204" pitchFamily="34" charset="0"/>
                  <a:cs typeface="Arial" panose="020B0604020202020204" pitchFamily="34" charset="0"/>
                </a:rPr>
                <a:t>потери</a:t>
              </a:r>
              <a:r>
                <a:rPr lang="ru-RU" sz="825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ru-RU" sz="825" b="1" i="1" dirty="0">
                  <a:latin typeface="Arial" panose="020B0604020202020204" pitchFamily="34" charset="0"/>
                  <a:cs typeface="Arial" panose="020B0604020202020204" pitchFamily="34" charset="0"/>
                </a:rPr>
                <a:t>9,17 </a:t>
              </a:r>
              <a:r>
                <a:rPr lang="ru-RU" sz="825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млрд.тг</a:t>
              </a:r>
              <a:endParaRPr lang="ru-RU" sz="825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825" b="1" i="1" dirty="0">
                  <a:latin typeface="Arial" panose="020B0604020202020204" pitchFamily="34" charset="0"/>
                  <a:cs typeface="Arial" panose="020B0604020202020204" pitchFamily="34" charset="0"/>
                </a:rPr>
                <a:t>12%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B7A701-B9C9-8DD1-5E24-0A7CF9F6EBD6}"/>
                </a:ext>
              </a:extLst>
            </p:cNvPr>
            <p:cNvSpPr txBox="1"/>
            <p:nvPr/>
          </p:nvSpPr>
          <p:spPr>
            <a:xfrm>
              <a:off x="5780847" y="1849112"/>
              <a:ext cx="2033932" cy="588780"/>
            </a:xfrm>
            <a:prstGeom prst="rect">
              <a:avLst/>
            </a:prstGeom>
            <a:noFill/>
          </p:spPr>
          <p:txBody>
            <a:bodyPr wrap="square" lIns="60124" tIns="30062" rIns="60124" bIns="30062" rtlCol="0">
              <a:spAutoFit/>
            </a:bodyPr>
            <a:lstStyle/>
            <a:p>
              <a:pPr algn="ctr"/>
              <a:r>
                <a:rPr lang="ru-RU" sz="825" b="1" i="1" dirty="0">
                  <a:latin typeface="Arial" panose="020B0604020202020204" pitchFamily="34" charset="0"/>
                  <a:cs typeface="Arial" panose="020B0604020202020204" pitchFamily="34" charset="0"/>
                </a:rPr>
                <a:t>транспортировка 20,87 </a:t>
              </a:r>
              <a:r>
                <a:rPr lang="ru-RU" sz="825" b="1" i="1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млрд.тг</a:t>
              </a:r>
              <a:endParaRPr lang="ru-RU" sz="825" b="1" i="1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825" b="1" i="1" dirty="0">
                  <a:latin typeface="Arial" panose="020B0604020202020204" pitchFamily="34" charset="0"/>
                  <a:cs typeface="Arial" panose="020B0604020202020204" pitchFamily="34" charset="0"/>
                </a:rPr>
                <a:t>28 %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6098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391176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387638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16031" y="73706"/>
            <a:ext cx="7902755" cy="244949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600" b="1" kern="0" dirty="0">
                <a:ln w="0"/>
                <a:solidFill>
                  <a:srgbClr val="309ED0"/>
                </a:solidFill>
                <a:latin typeface="Arial"/>
                <a:ea typeface="+mj-ea"/>
                <a:cs typeface="Arial"/>
              </a:rPr>
              <a:t>Исполнение тарифной сметы за 202</a:t>
            </a:r>
            <a:r>
              <a:rPr lang="en-US" sz="1600" b="1" kern="0" dirty="0">
                <a:ln w="0"/>
                <a:solidFill>
                  <a:srgbClr val="309ED0"/>
                </a:solidFill>
                <a:latin typeface="Arial"/>
                <a:ea typeface="+mj-ea"/>
                <a:cs typeface="Arial"/>
              </a:rPr>
              <a:t>5</a:t>
            </a:r>
            <a:r>
              <a:rPr lang="ru-RU" sz="1600" b="1" kern="0" dirty="0">
                <a:ln w="0"/>
                <a:solidFill>
                  <a:srgbClr val="309ED0"/>
                </a:solidFill>
                <a:latin typeface="Arial"/>
                <a:ea typeface="+mj-ea"/>
                <a:cs typeface="Arial"/>
              </a:rPr>
              <a:t>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111720"/>
              </p:ext>
            </p:extLst>
          </p:nvPr>
        </p:nvGraphicFramePr>
        <p:xfrm>
          <a:off x="1" y="444459"/>
          <a:ext cx="9144000" cy="465521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33054">
                  <a:extLst>
                    <a:ext uri="{9D8B030D-6E8A-4147-A177-3AD203B41FA5}">
                      <a16:colId xmlns:a16="http://schemas.microsoft.com/office/drawing/2014/main" val="2362027639"/>
                    </a:ext>
                  </a:extLst>
                </a:gridCol>
                <a:gridCol w="3873160">
                  <a:extLst>
                    <a:ext uri="{9D8B030D-6E8A-4147-A177-3AD203B41FA5}">
                      <a16:colId xmlns:a16="http://schemas.microsoft.com/office/drawing/2014/main" val="40453809"/>
                    </a:ext>
                  </a:extLst>
                </a:gridCol>
                <a:gridCol w="965241">
                  <a:extLst>
                    <a:ext uri="{9D8B030D-6E8A-4147-A177-3AD203B41FA5}">
                      <a16:colId xmlns:a16="http://schemas.microsoft.com/office/drawing/2014/main" val="1948867079"/>
                    </a:ext>
                  </a:extLst>
                </a:gridCol>
                <a:gridCol w="1164183">
                  <a:extLst>
                    <a:ext uri="{9D8B030D-6E8A-4147-A177-3AD203B41FA5}">
                      <a16:colId xmlns:a16="http://schemas.microsoft.com/office/drawing/2014/main" val="3249233950"/>
                    </a:ext>
                  </a:extLst>
                </a:gridCol>
                <a:gridCol w="1628384">
                  <a:extLst>
                    <a:ext uri="{9D8B030D-6E8A-4147-A177-3AD203B41FA5}">
                      <a16:colId xmlns:a16="http://schemas.microsoft.com/office/drawing/2014/main" val="68022840"/>
                    </a:ext>
                  </a:extLst>
                </a:gridCol>
                <a:gridCol w="979978">
                  <a:extLst>
                    <a:ext uri="{9D8B030D-6E8A-4147-A177-3AD203B41FA5}">
                      <a16:colId xmlns:a16="http://schemas.microsoft.com/office/drawing/2014/main" val="2609924800"/>
                    </a:ext>
                  </a:extLst>
                </a:gridCol>
              </a:tblGrid>
              <a:tr h="1559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</a:t>
                      </a:r>
                    </a:p>
                  </a:txBody>
                  <a:tcPr marL="3315" marR="3315" marT="33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Отклонение, </a:t>
                      </a:r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/>
                </a:tc>
                <a:extLst>
                  <a:ext uri="{0D108BD9-81ED-4DB2-BD59-A6C34878D82A}">
                    <a16:rowId xmlns:a16="http://schemas.microsoft.com/office/drawing/2014/main" val="1878216560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I.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производство товаров и предоставление услуг, всего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27 389 767,84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617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170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  <a:endParaRPr lang="ru-KZ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63116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Материальные затраты, всего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1 625 811,18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2 7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557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3470798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и материалы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103 276,65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89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-9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249811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ГСМ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97 502,75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235 235,10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763556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Вода и канализация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27 728,02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52 873,72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834014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1 397 303,76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2 3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550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</a:t>
                      </a:r>
                      <a:endParaRPr lang="ru-K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399739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на оплату труда, всего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10 679 787,52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10 945 499,75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285090"/>
                  </a:ext>
                </a:extLst>
              </a:tr>
              <a:tr h="2646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4 683 333,35</a:t>
                      </a:r>
                    </a:p>
                  </a:txBody>
                  <a:tcPr marL="7620" marR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4 819 422,15</a:t>
                      </a:r>
                    </a:p>
                  </a:txBody>
                  <a:tcPr marL="7620" marT="762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7620" marT="762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962522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нормативные потери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9 171 055,95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10 547 946,28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099781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954 325,10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1 992 735,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  <a:endParaRPr lang="ru-K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109%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9969537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(экологические платежи)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1 710,40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945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</a:t>
                      </a:r>
                      <a:endParaRPr lang="ru-K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014249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сторонних организаций, всего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273 744,35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 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108%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9409528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II.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периода, всего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2 649 804,54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179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  <a:endParaRPr lang="ru-KZ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784185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Общие и административные расходы, всего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2 649 804,54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179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88</a:t>
                      </a:r>
                      <a:endParaRPr lang="ru-KZ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145434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948 727,83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966 834,47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2956867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Социальный налог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146 104,09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148 892,51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178599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7 906,51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7 906,51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393627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Налоговые платежи и сборы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1 300 179,90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1 287 215,81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254113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2 824,17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395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98</a:t>
                      </a:r>
                      <a:endParaRPr lang="ru-K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645150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Командировочные расходы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468,48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3 174,75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578%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719228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связи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871,36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901,38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1929877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Консультационные, аудиторские услуги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26 727,50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32 556,84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617541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банка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8 832,65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7 604,03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-14%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8875312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8.10</a:t>
                      </a:r>
                      <a:endParaRPr lang="en-US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расходы</a:t>
                      </a:r>
                      <a:endParaRPr lang="ru-RU" sz="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1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207 162,05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421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715</a:t>
                      </a:r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  <a:endParaRPr lang="ru-K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104%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0288961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на выплату вознаграждений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5 748,51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5 748,51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3843827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затрат на предоставление услуг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30 045 320,89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484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099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07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353847"/>
                  </a:ext>
                </a:extLst>
              </a:tr>
              <a:tr h="1323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Прибыль (+) /убыток (-) (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-5 486</a:t>
                      </a:r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802</a:t>
                      </a:r>
                      <a:r>
                        <a:rPr lang="en-US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ru-RU" sz="8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</a:t>
                      </a:r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ыс.тенге</a:t>
                      </a:r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r>
                        <a:rPr lang="ru-KZ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438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778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  <a:endParaRPr lang="ru-KZ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8386992"/>
                  </a:ext>
                </a:extLst>
              </a:tr>
              <a:tr h="132332"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55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3600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1 048</a:t>
                      </a:r>
                      <a:r>
                        <a:rPr lang="ru-KZ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023</a:t>
                      </a:r>
                      <a:r>
                        <a:rPr lang="ru-KZ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,9</a:t>
                      </a:r>
                      <a:r>
                        <a:rPr lang="ru-RU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endParaRPr lang="ru-KZ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3901391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доходов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30 045 320,89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28 997 296,94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135392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оказываемых услуг (товаров, работ)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тыс.Гкал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6 978,80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6 735,37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-3,5%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249013"/>
                  </a:ext>
                </a:extLst>
              </a:tr>
              <a:tr h="1323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6000" algn="l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Нормативные технические потери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,4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401159"/>
                  </a:ext>
                </a:extLst>
              </a:tr>
              <a:tr h="1323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тыс.Гкал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1 367,70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1 313,01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3501523"/>
                  </a:ext>
                </a:extLst>
              </a:tr>
              <a:tr h="1323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000" algn="l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тенге/Гкал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15" marR="3315" marT="331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305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305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888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9853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394494" y="857644"/>
            <a:ext cx="2641556" cy="4190736"/>
          </a:xfrm>
          <a:prstGeom prst="roundRect">
            <a:avLst>
              <a:gd name="adj" fmla="val 3076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87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90808" y="10145"/>
            <a:ext cx="9128856" cy="43949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200" b="1" kern="0" dirty="0">
                <a:ln w="0"/>
                <a:solidFill>
                  <a:srgbClr val="0087C5"/>
                </a:solidFill>
                <a:latin typeface="Arial"/>
                <a:cs typeface="Arial"/>
              </a:rPr>
              <a:t>ПРИКАЗ</a:t>
            </a:r>
            <a:r>
              <a:rPr lang="en-US" sz="1200" b="1" kern="0" dirty="0">
                <a:ln w="0"/>
                <a:solidFill>
                  <a:srgbClr val="0087C5"/>
                </a:solidFill>
                <a:latin typeface="Arial"/>
                <a:cs typeface="Arial"/>
              </a:rPr>
              <a:t> </a:t>
            </a:r>
            <a:r>
              <a:rPr lang="ru-RU" sz="1200" b="1" kern="0" dirty="0">
                <a:ln w="0"/>
                <a:solidFill>
                  <a:srgbClr val="0087C5"/>
                </a:solidFill>
                <a:latin typeface="Arial"/>
                <a:cs typeface="Arial"/>
              </a:rPr>
              <a:t>№73 от 13 августа 2019 года </a:t>
            </a:r>
            <a:r>
              <a:rPr lang="en-US" sz="1200" b="1" kern="0" dirty="0" err="1">
                <a:ln w="0"/>
                <a:solidFill>
                  <a:srgbClr val="0087C5"/>
                </a:solidFill>
                <a:latin typeface="Arial"/>
                <a:cs typeface="Arial"/>
              </a:rPr>
              <a:t>Министра</a:t>
            </a:r>
            <a:r>
              <a:rPr lang="en-US" sz="1200" b="1" kern="0" dirty="0">
                <a:ln w="0"/>
                <a:solidFill>
                  <a:srgbClr val="0087C5"/>
                </a:solidFill>
                <a:latin typeface="Arial"/>
                <a:cs typeface="Arial"/>
              </a:rPr>
              <a:t> </a:t>
            </a:r>
            <a:r>
              <a:rPr lang="en-US" sz="1200" b="1" kern="0" dirty="0" err="1">
                <a:ln w="0"/>
                <a:solidFill>
                  <a:srgbClr val="0087C5"/>
                </a:solidFill>
                <a:latin typeface="Arial"/>
                <a:cs typeface="Arial"/>
              </a:rPr>
              <a:t>национальной</a:t>
            </a:r>
            <a:r>
              <a:rPr lang="en-US" sz="1200" b="1" kern="0" dirty="0">
                <a:ln w="0"/>
                <a:solidFill>
                  <a:srgbClr val="0087C5"/>
                </a:solidFill>
                <a:latin typeface="Arial"/>
                <a:cs typeface="Arial"/>
              </a:rPr>
              <a:t> </a:t>
            </a:r>
            <a:r>
              <a:rPr lang="en-US" sz="1200" b="1" kern="0" dirty="0" err="1">
                <a:ln w="0"/>
                <a:solidFill>
                  <a:srgbClr val="0087C5"/>
                </a:solidFill>
                <a:latin typeface="Arial"/>
                <a:cs typeface="Arial"/>
              </a:rPr>
              <a:t>экономики</a:t>
            </a:r>
            <a:r>
              <a:rPr lang="en-US" sz="1200" b="1" kern="0" dirty="0">
                <a:ln w="0"/>
                <a:solidFill>
                  <a:srgbClr val="0087C5"/>
                </a:solidFill>
                <a:latin typeface="Arial"/>
                <a:cs typeface="Arial"/>
              </a:rPr>
              <a:t> </a:t>
            </a:r>
            <a:r>
              <a:rPr lang="en-US" sz="1200" b="1" kern="0" dirty="0" err="1">
                <a:ln w="0"/>
                <a:solidFill>
                  <a:srgbClr val="0087C5"/>
                </a:solidFill>
                <a:latin typeface="Arial"/>
                <a:cs typeface="Arial"/>
              </a:rPr>
              <a:t>Республики</a:t>
            </a:r>
            <a:r>
              <a:rPr lang="en-US" sz="1200" b="1" kern="0" dirty="0">
                <a:ln w="0"/>
                <a:solidFill>
                  <a:srgbClr val="0087C5"/>
                </a:solidFill>
                <a:latin typeface="Arial"/>
                <a:cs typeface="Arial"/>
              </a:rPr>
              <a:t> </a:t>
            </a:r>
            <a:r>
              <a:rPr lang="en-US" sz="1200" b="1" kern="0" dirty="0" err="1">
                <a:ln w="0"/>
                <a:solidFill>
                  <a:srgbClr val="0087C5"/>
                </a:solidFill>
                <a:latin typeface="Arial"/>
                <a:cs typeface="Arial"/>
              </a:rPr>
              <a:t>Казахстан</a:t>
            </a:r>
            <a:r>
              <a:rPr lang="en-US" sz="1200" b="1" kern="0" dirty="0">
                <a:ln w="0"/>
                <a:solidFill>
                  <a:srgbClr val="0087C5"/>
                </a:solidFill>
                <a:latin typeface="Arial"/>
                <a:cs typeface="Arial"/>
              </a:rPr>
              <a:t> </a:t>
            </a:r>
            <a:endParaRPr lang="ru-RU" sz="1200" b="1" kern="0" dirty="0">
              <a:ln w="0"/>
              <a:solidFill>
                <a:srgbClr val="0087C5"/>
              </a:solidFill>
              <a:latin typeface="Arial"/>
              <a:cs typeface="Arial"/>
            </a:endParaRP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200" b="1" kern="0" dirty="0">
                <a:ln w="0"/>
                <a:solidFill>
                  <a:srgbClr val="0087C5"/>
                </a:solidFill>
                <a:latin typeface="Arial"/>
                <a:cs typeface="Arial"/>
              </a:rPr>
              <a:t>«</a:t>
            </a:r>
            <a:r>
              <a:rPr lang="en-US" sz="1200" b="1" kern="0" dirty="0">
                <a:ln w="0"/>
                <a:solidFill>
                  <a:srgbClr val="0087C5"/>
                </a:solidFill>
                <a:latin typeface="Arial"/>
                <a:cs typeface="Arial"/>
              </a:rPr>
              <a:t>Об утверждении Правил осуществления деятельности субъектами естественных монополий</a:t>
            </a:r>
            <a:r>
              <a:rPr lang="ru-RU" sz="1200" b="1" kern="0" dirty="0">
                <a:ln w="0"/>
                <a:solidFill>
                  <a:srgbClr val="0087C5"/>
                </a:solidFill>
                <a:latin typeface="Arial"/>
                <a:cs typeface="Arial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906" y="487576"/>
            <a:ext cx="72962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п.</a:t>
            </a:r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299. Выступление субъекта естественной монополии содержит 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следующую информацию: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94578" y="1046101"/>
            <a:ext cx="350743" cy="325634"/>
            <a:chOff x="94578" y="1046101"/>
            <a:chExt cx="350743" cy="325634"/>
          </a:xfrm>
        </p:grpSpPr>
        <p:sp>
          <p:nvSpPr>
            <p:cNvPr id="10" name="Блок-схема: узел 9"/>
            <p:cNvSpPr/>
            <p:nvPr/>
          </p:nvSpPr>
          <p:spPr>
            <a:xfrm>
              <a:off x="107950" y="1047735"/>
              <a:ext cx="324000" cy="324000"/>
            </a:xfrm>
            <a:prstGeom prst="flowChartConnector">
              <a:avLst/>
            </a:prstGeom>
            <a:solidFill>
              <a:srgbClr val="558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94578" y="1046101"/>
              <a:ext cx="350743" cy="31031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94578" y="1497010"/>
            <a:ext cx="350743" cy="325634"/>
            <a:chOff x="94578" y="1046101"/>
            <a:chExt cx="350743" cy="325634"/>
          </a:xfrm>
        </p:grpSpPr>
        <p:sp>
          <p:nvSpPr>
            <p:cNvPr id="33" name="Блок-схема: узел 32"/>
            <p:cNvSpPr/>
            <p:nvPr/>
          </p:nvSpPr>
          <p:spPr>
            <a:xfrm>
              <a:off x="107950" y="1047735"/>
              <a:ext cx="324000" cy="324000"/>
            </a:xfrm>
            <a:prstGeom prst="flowChartConnector">
              <a:avLst/>
            </a:prstGeom>
            <a:solidFill>
              <a:srgbClr val="558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94578" y="1046101"/>
              <a:ext cx="350743" cy="31031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94578" y="1947919"/>
            <a:ext cx="350743" cy="325634"/>
            <a:chOff x="94578" y="1046101"/>
            <a:chExt cx="350743" cy="325634"/>
          </a:xfrm>
        </p:grpSpPr>
        <p:sp>
          <p:nvSpPr>
            <p:cNvPr id="36" name="Блок-схема: узел 35"/>
            <p:cNvSpPr/>
            <p:nvPr/>
          </p:nvSpPr>
          <p:spPr>
            <a:xfrm>
              <a:off x="107950" y="1047735"/>
              <a:ext cx="324000" cy="324000"/>
            </a:xfrm>
            <a:prstGeom prst="flowChartConnector">
              <a:avLst/>
            </a:prstGeom>
            <a:solidFill>
              <a:srgbClr val="558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4578" y="1046101"/>
              <a:ext cx="350743" cy="31031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94578" y="2398827"/>
            <a:ext cx="350743" cy="325634"/>
            <a:chOff x="94578" y="1046101"/>
            <a:chExt cx="350743" cy="325634"/>
          </a:xfrm>
        </p:grpSpPr>
        <p:sp>
          <p:nvSpPr>
            <p:cNvPr id="39" name="Блок-схема: узел 38"/>
            <p:cNvSpPr/>
            <p:nvPr/>
          </p:nvSpPr>
          <p:spPr>
            <a:xfrm>
              <a:off x="107950" y="1047735"/>
              <a:ext cx="324000" cy="324000"/>
            </a:xfrm>
            <a:prstGeom prst="flowChartConnector">
              <a:avLst/>
            </a:prstGeom>
            <a:solidFill>
              <a:srgbClr val="558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94578" y="1046101"/>
              <a:ext cx="350743" cy="31031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94578" y="2849736"/>
            <a:ext cx="350743" cy="325634"/>
            <a:chOff x="94578" y="1046101"/>
            <a:chExt cx="350743" cy="325634"/>
          </a:xfrm>
        </p:grpSpPr>
        <p:sp>
          <p:nvSpPr>
            <p:cNvPr id="42" name="Блок-схема: узел 41"/>
            <p:cNvSpPr/>
            <p:nvPr/>
          </p:nvSpPr>
          <p:spPr>
            <a:xfrm>
              <a:off x="107950" y="1047735"/>
              <a:ext cx="324000" cy="324000"/>
            </a:xfrm>
            <a:prstGeom prst="flowChartConnector">
              <a:avLst/>
            </a:prstGeom>
            <a:solidFill>
              <a:srgbClr val="558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94578" y="1046101"/>
              <a:ext cx="350743" cy="31031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94578" y="3300645"/>
            <a:ext cx="350743" cy="325634"/>
            <a:chOff x="94578" y="1046101"/>
            <a:chExt cx="350743" cy="325634"/>
          </a:xfrm>
        </p:grpSpPr>
        <p:sp>
          <p:nvSpPr>
            <p:cNvPr id="45" name="Блок-схема: узел 44"/>
            <p:cNvSpPr/>
            <p:nvPr/>
          </p:nvSpPr>
          <p:spPr>
            <a:xfrm>
              <a:off x="107950" y="1047735"/>
              <a:ext cx="324000" cy="324000"/>
            </a:xfrm>
            <a:prstGeom prst="flowChartConnector">
              <a:avLst/>
            </a:prstGeom>
            <a:solidFill>
              <a:srgbClr val="558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4578" y="1046101"/>
              <a:ext cx="350743" cy="31031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94578" y="3751554"/>
            <a:ext cx="350743" cy="325634"/>
            <a:chOff x="94578" y="1046101"/>
            <a:chExt cx="350743" cy="325634"/>
          </a:xfrm>
        </p:grpSpPr>
        <p:sp>
          <p:nvSpPr>
            <p:cNvPr id="48" name="Блок-схема: узел 47"/>
            <p:cNvSpPr/>
            <p:nvPr/>
          </p:nvSpPr>
          <p:spPr>
            <a:xfrm>
              <a:off x="107950" y="1047735"/>
              <a:ext cx="324000" cy="324000"/>
            </a:xfrm>
            <a:prstGeom prst="flowChartConnector">
              <a:avLst/>
            </a:prstGeom>
            <a:solidFill>
              <a:srgbClr val="558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94578" y="1046101"/>
              <a:ext cx="350743" cy="31031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94578" y="4202463"/>
            <a:ext cx="350743" cy="325634"/>
            <a:chOff x="94578" y="1046101"/>
            <a:chExt cx="350743" cy="325634"/>
          </a:xfrm>
        </p:grpSpPr>
        <p:sp>
          <p:nvSpPr>
            <p:cNvPr id="51" name="Блок-схема: узел 50"/>
            <p:cNvSpPr/>
            <p:nvPr/>
          </p:nvSpPr>
          <p:spPr>
            <a:xfrm>
              <a:off x="107950" y="1047735"/>
              <a:ext cx="324000" cy="324000"/>
            </a:xfrm>
            <a:prstGeom prst="flowChartConnector">
              <a:avLst/>
            </a:prstGeom>
            <a:solidFill>
              <a:srgbClr val="558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94578" y="1046101"/>
              <a:ext cx="350743" cy="31031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94578" y="4653369"/>
            <a:ext cx="350743" cy="325634"/>
            <a:chOff x="94578" y="1046101"/>
            <a:chExt cx="350743" cy="325634"/>
          </a:xfrm>
        </p:grpSpPr>
        <p:sp>
          <p:nvSpPr>
            <p:cNvPr id="54" name="Блок-схема: узел 53"/>
            <p:cNvSpPr/>
            <p:nvPr/>
          </p:nvSpPr>
          <p:spPr>
            <a:xfrm>
              <a:off x="107950" y="1047735"/>
              <a:ext cx="324000" cy="324000"/>
            </a:xfrm>
            <a:prstGeom prst="flowChartConnector">
              <a:avLst/>
            </a:prstGeom>
            <a:solidFill>
              <a:srgbClr val="5586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/>
            <p:cNvSpPr/>
            <p:nvPr/>
          </p:nvSpPr>
          <p:spPr>
            <a:xfrm>
              <a:off x="94578" y="1046101"/>
              <a:ext cx="350743" cy="310310"/>
            </a:xfrm>
            <a:prstGeom prst="rect">
              <a:avLst/>
            </a:prstGeom>
            <a:noFill/>
            <a:ln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ru-RU" sz="1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6" name="Прямоугольник 55"/>
          <p:cNvSpPr/>
          <p:nvPr/>
        </p:nvSpPr>
        <p:spPr>
          <a:xfrm>
            <a:off x="388202" y="1062756"/>
            <a:ext cx="53731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общая информация о субъекте естественной монополии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(слайд 3-5)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96329" y="1516561"/>
            <a:ext cx="5313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исполнении утвержденной инвестиционной программы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(слайд 6-17)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96329" y="1957975"/>
            <a:ext cx="57294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постатейном исполнении утвержденной тарифной сметы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(слайд 18</a:t>
            </a:r>
            <a:r>
              <a:rPr lang="en-US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96329" y="2409223"/>
            <a:ext cx="61369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соблюдении показателей качества и надежности регулируемых услуг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(слайд 20)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96329" y="2771800"/>
            <a:ext cx="4730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достижении показателей эффективности деятельности субъекта естественной монополии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(слайд 20)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96329" y="3243801"/>
            <a:ext cx="5313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основных финансово-экономических показателях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деятельности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субъекта</a:t>
            </a: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естественной монополии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(слайд 21</a:t>
            </a:r>
            <a:r>
              <a:rPr lang="en-US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22)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396329" y="3772486"/>
            <a:ext cx="53130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 объемах предоставленных регулируемых услуг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(слайд 23-26)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96329" y="4227597"/>
            <a:ext cx="55567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проводимой работе с потребителями регулируемых услуг</a:t>
            </a:r>
            <a:r>
              <a:rPr lang="ru-RU" sz="1200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(слайд 27</a:t>
            </a:r>
            <a:r>
              <a:rPr lang="en-US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96329" y="4586715"/>
            <a:ext cx="5313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50"/>
              </a:spcBef>
              <a:spcAft>
                <a:spcPts val="450"/>
              </a:spcAf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 перспективах деятельности (планы развития), в том числе возможных изменениях тарифов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(слайд 29</a:t>
            </a:r>
            <a:r>
              <a:rPr lang="en-US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394494" y="887662"/>
            <a:ext cx="26415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своем выступлении субъект естественной монополии дает подробное разъяснение о качестве предоставления регулируемых услуг.</a:t>
            </a:r>
            <a:endParaRPr lang="ru-RU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ru-RU" sz="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имени субъекта естественной монополии, отчитывающегося перед потребителями и иными заинтересованными лицами,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выступа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ru-RU" sz="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Рахимбетов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Алтай </a:t>
            </a:r>
            <a:r>
              <a:rPr lang="ru-RU" sz="1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Ергазинович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первый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руководитель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</a:p>
          <a:p>
            <a:pPr algn="just"/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генеральный директор ТОО «АлТС»</a:t>
            </a:r>
            <a:endParaRPr lang="ru-RU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br>
              <a:rPr lang="ru-RU" sz="1100" dirty="0"/>
            </a:br>
            <a:r>
              <a:rPr lang="ru-RU" sz="1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Оңғаров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Мерей </a:t>
            </a:r>
            <a:r>
              <a:rPr lang="ru-RU" sz="1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Рахатұлы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</a:p>
          <a:p>
            <a:pPr lvl="0"/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председатель публичного слушания (коммерческий директор)</a:t>
            </a:r>
          </a:p>
          <a:p>
            <a:pPr lvl="0"/>
            <a:endParaRPr lang="en-US" sz="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Прянишников Роман Евгеньевич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секретарь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(начальник планово-экономического управления), подготовка повестки дня</a:t>
            </a:r>
          </a:p>
        </p:txBody>
      </p:sp>
    </p:spTree>
    <p:extLst>
      <p:ext uri="{BB962C8B-B14F-4D97-AF65-F5344CB8AC3E}">
        <p14:creationId xmlns:p14="http://schemas.microsoft.com/office/powerpoint/2010/main" val="2255983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16031" y="73706"/>
            <a:ext cx="7902755" cy="313932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600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Соблюдение показателей качества и надежности услуг и </a:t>
            </a:r>
            <a:br>
              <a:rPr lang="ru-RU" sz="1600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</a:br>
            <a:r>
              <a:rPr lang="ru-RU" sz="1600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достижение показателей эффективности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83652" y="2667831"/>
            <a:ext cx="8188848" cy="101893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качества и надежности регулируемых услуг и показатели эффективности деятельности субъекта утверждаются при формировании тарифа с применением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стимулирующего метода тарифного регулирования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гл.13 Правил осуществления деятельности субъектами естественных монополий от 13 августа 2019 года №73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72984" y="613049"/>
            <a:ext cx="8188848" cy="186583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п.7 параграфа 1 Правил формирования тарифов №90 от 19.11.2019 г., при формировании тарифа применяются следующие методы тарифного регулирования сфер естественных монополий: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−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затратный метод тарифного регулирования;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−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стимулирующий метод тарифного регулирования;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−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индексации;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−"/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определение тарифа на основании заключенного договора государственно-частного партнерства.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3652" y="3875720"/>
            <a:ext cx="8188848" cy="90582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ТОО «</a:t>
            </a:r>
            <a:r>
              <a:rPr lang="ru-RU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АлТС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пятилетний предельный уровень тарифа и тарифной сметы был утвержден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затратным методом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связи с чем показатели качества и надежности регулируемых услуг и показатели эффективности деятельности субъекта не утверждены (</a:t>
            </a:r>
            <a:r>
              <a:rPr lang="ru-RU" sz="1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№143-ОД от 11 января 2022 года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9606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16031" y="73706"/>
            <a:ext cx="7902755" cy="313932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rm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600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Финансовые показатели за 2025 год 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50653464"/>
              </p:ext>
            </p:extLst>
          </p:nvPr>
        </p:nvGraphicFramePr>
        <p:xfrm>
          <a:off x="88649" y="534514"/>
          <a:ext cx="4464301" cy="3848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Овал 1"/>
          <p:cNvSpPr/>
          <p:nvPr/>
        </p:nvSpPr>
        <p:spPr>
          <a:xfrm>
            <a:off x="2381124" y="1786054"/>
            <a:ext cx="1393371" cy="1332412"/>
          </a:xfrm>
          <a:prstGeom prst="ellipse">
            <a:avLst/>
          </a:prstGeom>
          <a:ln w="28575">
            <a:solidFill>
              <a:srgbClr val="0087C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Всего:</a:t>
            </a:r>
          </a:p>
          <a:p>
            <a:pPr algn="ctr"/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83 554,02 </a:t>
            </a:r>
            <a:r>
              <a:rPr lang="ru-RU" sz="1200" b="1" dirty="0" err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endParaRPr lang="en-US" sz="1200" b="1" dirty="0">
              <a:solidFill>
                <a:srgbClr val="0087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008532285"/>
              </p:ext>
            </p:extLst>
          </p:nvPr>
        </p:nvGraphicFramePr>
        <p:xfrm>
          <a:off x="4602876" y="527146"/>
          <a:ext cx="4372247" cy="3855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166255" y="4450061"/>
            <a:ext cx="8873242" cy="602012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Финансовый результат (убыток) по итогам 2025 года 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5 929,74 </a:t>
            </a:r>
            <a:r>
              <a:rPr lang="ru-RU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Финансовый результат (убыток) по итогам 2024 года </a:t>
            </a:r>
            <a:r>
              <a:rPr lang="ru-RU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4 307,78 </a:t>
            </a:r>
            <a:r>
              <a:rPr lang="ru-RU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54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16031" y="73706"/>
            <a:ext cx="7902755" cy="313932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600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Кредиторская задолженность перед источниками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013078"/>
              </p:ext>
            </p:extLst>
          </p:nvPr>
        </p:nvGraphicFramePr>
        <p:xfrm>
          <a:off x="107949" y="860238"/>
          <a:ext cx="4614069" cy="148591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724215">
                  <a:extLst>
                    <a:ext uri="{9D8B030D-6E8A-4147-A177-3AD203B41FA5}">
                      <a16:colId xmlns:a16="http://schemas.microsoft.com/office/drawing/2014/main" val="94820835"/>
                    </a:ext>
                  </a:extLst>
                </a:gridCol>
                <a:gridCol w="508879">
                  <a:extLst>
                    <a:ext uri="{9D8B030D-6E8A-4147-A177-3AD203B41FA5}">
                      <a16:colId xmlns:a16="http://schemas.microsoft.com/office/drawing/2014/main" val="3708670137"/>
                    </a:ext>
                  </a:extLst>
                </a:gridCol>
                <a:gridCol w="698515">
                  <a:extLst>
                    <a:ext uri="{9D8B030D-6E8A-4147-A177-3AD203B41FA5}">
                      <a16:colId xmlns:a16="http://schemas.microsoft.com/office/drawing/2014/main" val="1710704648"/>
                    </a:ext>
                  </a:extLst>
                </a:gridCol>
                <a:gridCol w="596486">
                  <a:extLst>
                    <a:ext uri="{9D8B030D-6E8A-4147-A177-3AD203B41FA5}">
                      <a16:colId xmlns:a16="http://schemas.microsoft.com/office/drawing/2014/main" val="2944410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3112730110"/>
                    </a:ext>
                  </a:extLst>
                </a:gridCol>
                <a:gridCol w="778862">
                  <a:extLst>
                    <a:ext uri="{9D8B030D-6E8A-4147-A177-3AD203B41FA5}">
                      <a16:colId xmlns:a16="http://schemas.microsoft.com/office/drawing/2014/main" val="156170868"/>
                    </a:ext>
                  </a:extLst>
                </a:gridCol>
                <a:gridCol w="657031">
                  <a:extLst>
                    <a:ext uri="{9D8B030D-6E8A-4147-A177-3AD203B41FA5}">
                      <a16:colId xmlns:a16="http://schemas.microsoft.com/office/drawing/2014/main" val="3736698250"/>
                    </a:ext>
                  </a:extLst>
                </a:gridCol>
              </a:tblGrid>
              <a:tr h="152852">
                <a:tc row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Дата</a:t>
                      </a:r>
                    </a:p>
                  </a:txBody>
                  <a:tcPr marL="5855" marR="5855" marT="58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Ед. изм.</a:t>
                      </a:r>
                    </a:p>
                  </a:txBody>
                  <a:tcPr marL="5855" marR="5855" marT="58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АТКЭ </a:t>
                      </a:r>
                    </a:p>
                  </a:txBody>
                  <a:tcPr marL="5855" marR="5855" marT="58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АлЭС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5855" marR="5855" marT="585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 marL="5855" marR="5855" marT="5855" marB="0" anchor="ctr"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Задолженность</a:t>
                      </a:r>
                    </a:p>
                  </a:txBody>
                  <a:tcPr marL="5855" marR="5855" marT="5855" marB="0" anchor="ctr"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481176"/>
                  </a:ext>
                </a:extLst>
              </a:tr>
              <a:tr h="257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06" marR="70254" marT="7806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просроченная</a:t>
                      </a:r>
                    </a:p>
                  </a:txBody>
                  <a:tcPr marL="5855" marR="52691" marT="5855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текущая</a:t>
                      </a:r>
                    </a:p>
                  </a:txBody>
                  <a:tcPr marL="5855" marR="52691" marT="5855" marB="0" anchor="ctr"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942774"/>
                  </a:ext>
                </a:extLst>
              </a:tr>
              <a:tr h="215133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31.12.2021</a:t>
                      </a:r>
                    </a:p>
                  </a:txBody>
                  <a:tcPr marL="5855" marR="5855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млн.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тг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855" marR="5855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1 869</a:t>
                      </a:r>
                    </a:p>
                  </a:txBody>
                  <a:tcPr marL="5855" marR="52691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9 730</a:t>
                      </a:r>
                    </a:p>
                  </a:txBody>
                  <a:tcPr marL="5855" marR="52691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11 599</a:t>
                      </a:r>
                    </a:p>
                  </a:txBody>
                  <a:tcPr marL="5855" marR="52691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6 779   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4 820 </a:t>
                      </a:r>
                    </a:p>
                  </a:txBody>
                  <a:tcPr marL="5855" marR="52691" marT="585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51884"/>
                  </a:ext>
                </a:extLst>
              </a:tr>
              <a:tr h="215133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31.12.2022</a:t>
                      </a:r>
                    </a:p>
                  </a:txBody>
                  <a:tcPr marL="5855" marR="5855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млн.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тг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855" marR="5855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3 22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12 035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15 2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62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8 056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7 207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5983116"/>
                  </a:ext>
                </a:extLst>
              </a:tr>
              <a:tr h="215133"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31.12.2023</a:t>
                      </a:r>
                    </a:p>
                  </a:txBody>
                  <a:tcPr marL="5855" marR="5855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млн.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тг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855" marR="5855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36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97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11 808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3 659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8 149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156071"/>
                  </a:ext>
                </a:extLst>
              </a:tr>
              <a:tr h="215133"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31.12.2024</a:t>
                      </a:r>
                    </a:p>
                  </a:txBody>
                  <a:tcPr marL="5855" marR="5855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млн.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тг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855" marR="5855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4 593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11 961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16 554</a:t>
                      </a:r>
                      <a:endParaRPr lang="en-US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5 843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10 711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754648"/>
                  </a:ext>
                </a:extLst>
              </a:tr>
              <a:tr h="215133"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31.12.2025</a:t>
                      </a:r>
                    </a:p>
                  </a:txBody>
                  <a:tcPr marL="5855" marR="5855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млн. </a:t>
                      </a: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тг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855" marR="5855" marT="585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5 172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15 227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20 399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9 650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10 749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438229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7949" y="436999"/>
            <a:ext cx="4464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/>
            <a:r>
              <a:rPr lang="ru-RU" sz="1000" b="1" kern="0" spc="-4" dirty="0">
                <a:latin typeface="Arial" panose="020B0604020202020204" pitchFamily="34" charset="0"/>
                <a:cs typeface="Arial" panose="020B0604020202020204" pitchFamily="34" charset="0"/>
              </a:rPr>
              <a:t>Динамика кредиторской задолженности </a:t>
            </a:r>
          </a:p>
          <a:p>
            <a:pPr marL="9525" algn="ctr"/>
            <a:r>
              <a:rPr lang="ru-RU" sz="1000" b="1" kern="0" spc="-4" dirty="0">
                <a:latin typeface="Arial" panose="020B0604020202020204" pitchFamily="34" charset="0"/>
                <a:cs typeface="Arial" panose="020B0604020202020204" pitchFamily="34" charset="0"/>
              </a:rPr>
              <a:t>(текущая + просроченная)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616" y="2403805"/>
            <a:ext cx="4176715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ru-RU" sz="1000" b="1" kern="0" spc="-4" dirty="0">
                <a:latin typeface="Arial" panose="020B0604020202020204" pitchFamily="34" charset="0"/>
                <a:cs typeface="Arial" panose="020B0604020202020204" pitchFamily="34" charset="0"/>
              </a:rPr>
              <a:t>График просроченной кредиторской задолженности </a:t>
            </a:r>
          </a:p>
          <a:p>
            <a:pPr marL="9525" algn="ctr">
              <a:spcBef>
                <a:spcPts val="75"/>
              </a:spcBef>
            </a:pPr>
            <a:r>
              <a:rPr lang="ru-RU" sz="1000" b="1" kern="0" spc="-4" dirty="0">
                <a:latin typeface="Arial" panose="020B0604020202020204" pitchFamily="34" charset="0"/>
                <a:cs typeface="Arial" panose="020B0604020202020204" pitchFamily="34" charset="0"/>
              </a:rPr>
              <a:t>перед теплоисточниками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18726" y="546619"/>
            <a:ext cx="41767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ru-RU" sz="1000" b="1" kern="0" spc="-4" dirty="0">
                <a:latin typeface="Arial" panose="020B0604020202020204" pitchFamily="34" charset="0"/>
                <a:cs typeface="Arial" panose="020B0604020202020204" pitchFamily="34" charset="0"/>
              </a:rPr>
              <a:t>Причины увеличения кредиторской задолженности за 2025 г.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91895256"/>
              </p:ext>
            </p:extLst>
          </p:nvPr>
        </p:nvGraphicFramePr>
        <p:xfrm>
          <a:off x="107949" y="2816067"/>
          <a:ext cx="4464051" cy="2260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>
            <a:off x="1730253" y="3379494"/>
            <a:ext cx="7107" cy="1513507"/>
          </a:xfrm>
          <a:prstGeom prst="line">
            <a:avLst/>
          </a:prstGeom>
          <a:ln>
            <a:solidFill>
              <a:srgbClr val="A4A3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2537460" y="3388874"/>
            <a:ext cx="8134" cy="1504127"/>
          </a:xfrm>
          <a:prstGeom prst="line">
            <a:avLst/>
          </a:prstGeom>
          <a:ln>
            <a:solidFill>
              <a:srgbClr val="A4A3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3345180" y="3639373"/>
            <a:ext cx="14484" cy="1253628"/>
          </a:xfrm>
          <a:prstGeom prst="line">
            <a:avLst/>
          </a:prstGeom>
          <a:ln>
            <a:solidFill>
              <a:srgbClr val="A4A3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159250" y="3293801"/>
            <a:ext cx="0" cy="1599200"/>
          </a:xfrm>
          <a:prstGeom prst="line">
            <a:avLst/>
          </a:prstGeom>
          <a:ln>
            <a:solidFill>
              <a:srgbClr val="A4A3A4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332081"/>
              </p:ext>
            </p:extLst>
          </p:nvPr>
        </p:nvGraphicFramePr>
        <p:xfrm>
          <a:off x="4255928" y="1056741"/>
          <a:ext cx="5552441" cy="382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11183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5144" y="457279"/>
            <a:ext cx="9139190" cy="4686222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508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/>
              <a:t> </a:t>
            </a:r>
          </a:p>
          <a:p>
            <a:pPr algn="ctr"/>
            <a:endParaRPr lang="ru-RU" b="1" dirty="0"/>
          </a:p>
        </p:txBody>
      </p:sp>
      <p:sp>
        <p:nvSpPr>
          <p:cNvPr id="105" name="Прямоугольник 104"/>
          <p:cNvSpPr/>
          <p:nvPr/>
        </p:nvSpPr>
        <p:spPr>
          <a:xfrm>
            <a:off x="1723535" y="1621185"/>
            <a:ext cx="647810" cy="203306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302448" y="1009324"/>
            <a:ext cx="1414800" cy="1414800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ircle">
              <a:avLst>
                <a:gd name="adj" fmla="val 11270273"/>
              </a:avLst>
            </a:prstTxWarp>
          </a:bodyPr>
          <a:lstStyle/>
          <a:p>
            <a:endParaRPr lang="ru-RU" sz="1200" b="1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" name="Прямоугольник 112"/>
          <p:cNvSpPr/>
          <p:nvPr/>
        </p:nvSpPr>
        <p:spPr>
          <a:xfrm>
            <a:off x="155714" y="3540144"/>
            <a:ext cx="1414800" cy="1414800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ircle">
              <a:avLst>
                <a:gd name="adj" fmla="val 11328052"/>
              </a:avLst>
            </a:prstTxWarp>
          </a:bodyPr>
          <a:lstStyle/>
          <a:p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4" name="Прямоугольник 113"/>
          <p:cNvSpPr/>
          <p:nvPr/>
        </p:nvSpPr>
        <p:spPr>
          <a:xfrm rot="1048916">
            <a:off x="2431119" y="995177"/>
            <a:ext cx="1414800" cy="1448294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" name="Прямоугольник 114"/>
          <p:cNvSpPr/>
          <p:nvPr/>
        </p:nvSpPr>
        <p:spPr>
          <a:xfrm rot="650725">
            <a:off x="2382976" y="3440229"/>
            <a:ext cx="1414800" cy="1414800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325428" y="43467"/>
            <a:ext cx="1502410" cy="169614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1078076654"/>
              </p:ext>
            </p:extLst>
          </p:nvPr>
        </p:nvGraphicFramePr>
        <p:xfrm>
          <a:off x="4521023" y="789597"/>
          <a:ext cx="4633311" cy="4391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144" y="34312"/>
            <a:ext cx="478746" cy="36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-10133" y="444427"/>
            <a:ext cx="9144000" cy="6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43567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1" name="Google Shape;510;p91">
            <a:extLst>
              <a:ext uri="{FF2B5EF4-FFF2-40B4-BE49-F238E27FC236}">
                <a16:creationId xmlns:a16="http://schemas.microsoft.com/office/drawing/2014/main" id="{9F186664-5952-4780-8F71-72E2BBCB3342}"/>
              </a:ext>
            </a:extLst>
          </p:cNvPr>
          <p:cNvSpPr txBox="1"/>
          <p:nvPr/>
        </p:nvSpPr>
        <p:spPr>
          <a:xfrm>
            <a:off x="551234" y="0"/>
            <a:ext cx="8021266" cy="41521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/>
          <a:lstStyle>
            <a:defPPr>
              <a:defRPr lang="en-US"/>
            </a:defPPr>
            <a:lvl1pPr marL="9525" algn="ctr">
              <a:spcBef>
                <a:spcPts val="75"/>
              </a:spcBef>
              <a:defRPr sz="15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ru-RU" sz="1600" dirty="0">
                <a:solidFill>
                  <a:srgbClr val="0087C5"/>
                </a:solidFill>
              </a:rPr>
              <a:t> Сравнительный анализ потребления тепловой энергии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11734" y="495276"/>
            <a:ext cx="1162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2025 год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4462888" y="609913"/>
            <a:ext cx="16583" cy="4571585"/>
          </a:xfrm>
          <a:prstGeom prst="line">
            <a:avLst/>
          </a:prstGeom>
          <a:ln w="47625" cmpd="dbl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0" y="499779"/>
            <a:ext cx="1162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2024 год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-112871" y="816117"/>
          <a:ext cx="4575759" cy="4327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928509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0" y="463292"/>
            <a:ext cx="9144000" cy="6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Рисунок 9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44" y="31996"/>
            <a:ext cx="478746" cy="36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71A7F9EF-8504-4878-B724-BC0C00E69E63}"/>
              </a:ext>
            </a:extLst>
          </p:cNvPr>
          <p:cNvSpPr txBox="1">
            <a:spLocks/>
          </p:cNvSpPr>
          <p:nvPr/>
        </p:nvSpPr>
        <p:spPr>
          <a:xfrm>
            <a:off x="621792" y="-6799"/>
            <a:ext cx="7729728" cy="46658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rmAutofit/>
          </a:bodyPr>
          <a:lstStyle>
            <a:defPPr>
              <a:defRPr lang="en-US"/>
            </a:defPPr>
            <a:lvl1pPr marL="9525" algn="ctr">
              <a:lnSpc>
                <a:spcPct val="90000"/>
              </a:lnSpc>
              <a:spcBef>
                <a:spcPts val="75"/>
              </a:spcBef>
              <a:buNone/>
              <a:defRPr sz="16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ru-RU" dirty="0">
                <a:solidFill>
                  <a:srgbClr val="0087C5"/>
                </a:solidFill>
              </a:rPr>
              <a:t>Информация о начислении и поступлении денежных средств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095CE9-3509-5F99-C21C-E11AD3388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" y="467446"/>
            <a:ext cx="9140968" cy="467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87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0" y="463292"/>
            <a:ext cx="9144000" cy="6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Рисунок 9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44" y="31996"/>
            <a:ext cx="478746" cy="36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71A7F9EF-8504-4878-B724-BC0C00E69E63}"/>
              </a:ext>
            </a:extLst>
          </p:cNvPr>
          <p:cNvSpPr txBox="1">
            <a:spLocks/>
          </p:cNvSpPr>
          <p:nvPr/>
        </p:nvSpPr>
        <p:spPr>
          <a:xfrm>
            <a:off x="493890" y="-6799"/>
            <a:ext cx="8078610" cy="46658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rmAutofit/>
          </a:bodyPr>
          <a:lstStyle>
            <a:defPPr>
              <a:defRPr lang="en-US"/>
            </a:defPPr>
            <a:lvl1pPr marL="9525" algn="ctr">
              <a:lnSpc>
                <a:spcPct val="90000"/>
              </a:lnSpc>
              <a:spcBef>
                <a:spcPts val="75"/>
              </a:spcBef>
              <a:buNone/>
              <a:defRPr sz="16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ru-RU" dirty="0">
                <a:solidFill>
                  <a:srgbClr val="0087C5"/>
                </a:solidFill>
              </a:rPr>
              <a:t>Информация о дебиторской задолженности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3F33A3-C3E4-CFFD-2DF7-B6A27212C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3" y="498578"/>
            <a:ext cx="9128857" cy="46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11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0" y="463292"/>
            <a:ext cx="9144000" cy="6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Рисунок 9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44" y="31996"/>
            <a:ext cx="478746" cy="36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object 13">
            <a:extLst>
              <a:ext uri="{FF2B5EF4-FFF2-40B4-BE49-F238E27FC236}">
                <a16:creationId xmlns:a16="http://schemas.microsoft.com/office/drawing/2014/main" id="{71A7F9EF-8504-4878-B724-BC0C00E69E63}"/>
              </a:ext>
            </a:extLst>
          </p:cNvPr>
          <p:cNvSpPr txBox="1">
            <a:spLocks/>
          </p:cNvSpPr>
          <p:nvPr/>
        </p:nvSpPr>
        <p:spPr>
          <a:xfrm>
            <a:off x="493890" y="-6799"/>
            <a:ext cx="8078610" cy="46658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rmAutofit/>
          </a:bodyPr>
          <a:lstStyle>
            <a:defPPr>
              <a:defRPr lang="en-US"/>
            </a:defPPr>
            <a:lvl1pPr marL="9525" algn="ctr">
              <a:lnSpc>
                <a:spcPct val="90000"/>
              </a:lnSpc>
              <a:spcBef>
                <a:spcPts val="75"/>
              </a:spcBef>
              <a:buNone/>
              <a:defRPr sz="16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ru-RU" dirty="0">
                <a:solidFill>
                  <a:srgbClr val="0087C5"/>
                </a:solidFill>
              </a:rPr>
              <a:t>Информация о количестве приборов учета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29186" y="523027"/>
            <a:ext cx="4781990" cy="4620473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50800" dist="508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510;p91">
            <a:extLst>
              <a:ext uri="{FF2B5EF4-FFF2-40B4-BE49-F238E27FC236}">
                <a16:creationId xmlns:a16="http://schemas.microsoft.com/office/drawing/2014/main" id="{9F186664-5952-4780-8F71-72E2BBCB3342}"/>
              </a:ext>
            </a:extLst>
          </p:cNvPr>
          <p:cNvSpPr txBox="1"/>
          <p:nvPr/>
        </p:nvSpPr>
        <p:spPr>
          <a:xfrm>
            <a:off x="1815155" y="555638"/>
            <a:ext cx="2140334" cy="481242"/>
          </a:xfrm>
          <a:prstGeom prst="rect">
            <a:avLst/>
          </a:prstGeom>
          <a:noFill/>
          <a:effectLst/>
        </p:spPr>
        <p:txBody>
          <a:bodyPr wrap="square" lIns="0" tIns="0" rIns="0" bIns="0" rtlCol="0"/>
          <a:lstStyle>
            <a:defPPr>
              <a:defRPr lang="en-US"/>
            </a:defPPr>
            <a:lvl1pPr marL="9525" algn="ctr">
              <a:spcBef>
                <a:spcPts val="75"/>
              </a:spcBef>
              <a:defRPr sz="15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Tahoma"/>
              </a:rPr>
              <a:t>Приборы учета 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Tahoma"/>
              </a:rPr>
              <a:t>ТЕПЛОВОЙ ЭНЕРГИИ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19638" y="1135808"/>
            <a:ext cx="2233674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E365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13 </a:t>
            </a:r>
            <a:r>
              <a:rPr lang="en-US" sz="3200" b="1" dirty="0">
                <a:solidFill>
                  <a:srgbClr val="E365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768</a:t>
            </a:r>
            <a:endParaRPr lang="ru-RU" sz="1600" dirty="0">
              <a:solidFill>
                <a:srgbClr val="E3655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8" descr="Квартира – Бесплатные иконки: здания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5" y="2191869"/>
            <a:ext cx="740909" cy="67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Сотрудник – Бесплатные иконки: люди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4" y="3310986"/>
            <a:ext cx="708677" cy="70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Governo - ícones de edifícios grátis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32" y="4461397"/>
            <a:ext cx="623651" cy="64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549428" y="1827902"/>
            <a:ext cx="3960000" cy="0"/>
          </a:xfrm>
          <a:prstGeom prst="line">
            <a:avLst/>
          </a:prstGeom>
          <a:ln w="28575">
            <a:solidFill>
              <a:srgbClr val="4A7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79009" y="1866796"/>
            <a:ext cx="2678234" cy="241810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Многоквартирный жилой дом (оснащенность 9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</a:t>
            </a:r>
            <a:r>
              <a:rPr lang="en-US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65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%)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384185" y="2277509"/>
            <a:ext cx="2015442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E365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 </a:t>
            </a:r>
            <a:r>
              <a:rPr lang="en-US" sz="2400" dirty="0">
                <a:solidFill>
                  <a:srgbClr val="E365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994</a:t>
            </a:r>
            <a:r>
              <a:rPr lang="ru-RU" sz="2400" dirty="0">
                <a:solidFill>
                  <a:srgbClr val="E365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(+</a:t>
            </a:r>
            <a:r>
              <a:rPr lang="en-US" sz="1600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,2%)</a:t>
            </a:r>
          </a:p>
        </p:txBody>
      </p:sp>
      <p:pic>
        <p:nvPicPr>
          <p:cNvPr id="18" name="Picture 2" descr="ТЕПЛОСЧЕТЧИК СТ-20 - ВОДОМЕ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9" y="736663"/>
            <a:ext cx="1231320" cy="9690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562464" y="2977467"/>
            <a:ext cx="3960000" cy="0"/>
          </a:xfrm>
          <a:prstGeom prst="line">
            <a:avLst/>
          </a:prstGeom>
          <a:ln w="28575">
            <a:solidFill>
              <a:srgbClr val="4A7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528039" y="3031409"/>
            <a:ext cx="2893787" cy="230033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Юридические лица </a:t>
            </a:r>
          </a:p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(оснащенность 70,79%)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433941" y="3399519"/>
            <a:ext cx="1928296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E365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4 486 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(0%)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62464" y="4086907"/>
            <a:ext cx="3960000" cy="0"/>
          </a:xfrm>
          <a:prstGeom prst="line">
            <a:avLst/>
          </a:prstGeom>
          <a:ln w="28575">
            <a:solidFill>
              <a:srgbClr val="4A7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518870" y="4145995"/>
            <a:ext cx="2843367" cy="282124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Бюджетные организации </a:t>
            </a:r>
            <a:endParaRPr lang="en-US" sz="1100" dirty="0">
              <a:solidFill>
                <a:schemeClr val="tx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(оснащенность 94,5%)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346045" y="4416733"/>
            <a:ext cx="2082944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E365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1 288 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(0%)</a:t>
            </a:r>
          </a:p>
        </p:txBody>
      </p:sp>
      <p:sp>
        <p:nvSpPr>
          <p:cNvPr id="25" name="Google Shape;510;p91">
            <a:extLst>
              <a:ext uri="{FF2B5EF4-FFF2-40B4-BE49-F238E27FC236}">
                <a16:creationId xmlns:a16="http://schemas.microsoft.com/office/drawing/2014/main" id="{9F186664-5952-4780-8F71-72E2BBCB3342}"/>
              </a:ext>
            </a:extLst>
          </p:cNvPr>
          <p:cNvSpPr txBox="1"/>
          <p:nvPr/>
        </p:nvSpPr>
        <p:spPr>
          <a:xfrm>
            <a:off x="5724445" y="547396"/>
            <a:ext cx="2758482" cy="375412"/>
          </a:xfrm>
          <a:prstGeom prst="rect">
            <a:avLst/>
          </a:prstGeom>
          <a:noFill/>
          <a:effectLst/>
        </p:spPr>
        <p:txBody>
          <a:bodyPr wrap="square" lIns="0" tIns="0" rIns="0" bIns="0" rtlCol="0"/>
          <a:lstStyle>
            <a:defPPr>
              <a:defRPr lang="en-US"/>
            </a:defPPr>
            <a:lvl1pPr marL="9525" algn="ctr">
              <a:spcBef>
                <a:spcPts val="75"/>
              </a:spcBef>
              <a:defRPr sz="15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Индивидуальные счетчики ГОРЯЧЕЙ ВОДЫ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261495" y="1127564"/>
            <a:ext cx="2233674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E365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386 725</a:t>
            </a:r>
            <a:endParaRPr lang="ru-RU" sz="1600" dirty="0">
              <a:solidFill>
                <a:srgbClr val="E3655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060466" y="1819658"/>
            <a:ext cx="3960000" cy="0"/>
          </a:xfrm>
          <a:prstGeom prst="line">
            <a:avLst/>
          </a:prstGeom>
          <a:ln w="28575">
            <a:solidFill>
              <a:srgbClr val="4A7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030809" y="1860407"/>
            <a:ext cx="2756944" cy="239504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Физические лица (оснащенность 81,77%)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767720" y="2293404"/>
            <a:ext cx="2297925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E365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376 997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(+2,5%)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060466" y="2977467"/>
            <a:ext cx="3960000" cy="0"/>
          </a:xfrm>
          <a:prstGeom prst="line">
            <a:avLst/>
          </a:prstGeom>
          <a:ln w="28575">
            <a:solidFill>
              <a:srgbClr val="4A7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Молодой человек с галстуком – Бесплатные иконки: люди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56" y="2194985"/>
            <a:ext cx="799681" cy="71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Счетчик, шкала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271" y="554991"/>
            <a:ext cx="1665086" cy="13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Сотрудник – Бесплатные иконки: люди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3284652"/>
            <a:ext cx="744930" cy="74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Governo - ícones de edifícios grátis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4434432"/>
            <a:ext cx="617890" cy="64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5030809" y="3041637"/>
            <a:ext cx="2166378" cy="195788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Юридические лица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800955" y="3382544"/>
            <a:ext cx="2368719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E365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9 725 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(+11,9%)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5060466" y="4086907"/>
            <a:ext cx="3960000" cy="0"/>
          </a:xfrm>
          <a:prstGeom prst="line">
            <a:avLst/>
          </a:prstGeom>
          <a:ln w="28575">
            <a:solidFill>
              <a:srgbClr val="4A7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5060467" y="4096841"/>
            <a:ext cx="2136720" cy="195788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Бюджетные организации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959728" y="4374235"/>
            <a:ext cx="1418604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E3655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49 </a:t>
            </a:r>
            <a:r>
              <a:rPr lang="ru-RU" sz="1600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(4,3%)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3351587" y="1874510"/>
            <a:ext cx="1250401" cy="264921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Просрочена поверка*, шт.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3514352" y="2299924"/>
            <a:ext cx="626973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21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510330" y="3369103"/>
            <a:ext cx="626973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85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3532055" y="4428119"/>
            <a:ext cx="626973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887367" y="1889656"/>
            <a:ext cx="1087143" cy="226380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Просрочена поверка*, шт.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922280" y="2323481"/>
            <a:ext cx="972457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9 997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8086271" y="3399519"/>
            <a:ext cx="626973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644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8107761" y="4374234"/>
            <a:ext cx="626973" cy="454525"/>
          </a:xfrm>
          <a:prstGeom prst="rect">
            <a:avLst/>
          </a:prstGeom>
          <a:noFill/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3401166" y="1831358"/>
            <a:ext cx="0" cy="3312000"/>
          </a:xfrm>
          <a:prstGeom prst="line">
            <a:avLst/>
          </a:prstGeom>
          <a:ln w="28575">
            <a:solidFill>
              <a:srgbClr val="4A7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7875899" y="1819658"/>
            <a:ext cx="0" cy="3312000"/>
          </a:xfrm>
          <a:prstGeom prst="line">
            <a:avLst/>
          </a:prstGeom>
          <a:ln w="28575">
            <a:solidFill>
              <a:srgbClr val="4A7F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500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0" y="463292"/>
            <a:ext cx="9144000" cy="6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Рисунок 9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44" y="31996"/>
            <a:ext cx="478746" cy="36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71A7F9EF-8504-4878-B724-BC0C00E69E63}"/>
              </a:ext>
            </a:extLst>
          </p:cNvPr>
          <p:cNvSpPr txBox="1">
            <a:spLocks/>
          </p:cNvSpPr>
          <p:nvPr/>
        </p:nvSpPr>
        <p:spPr>
          <a:xfrm>
            <a:off x="493890" y="-6799"/>
            <a:ext cx="8078610" cy="46658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rmAutofit/>
          </a:bodyPr>
          <a:lstStyle>
            <a:defPPr>
              <a:defRPr lang="en-US"/>
            </a:defPPr>
            <a:lvl1pPr marL="9525" algn="ctr">
              <a:lnSpc>
                <a:spcPct val="90000"/>
              </a:lnSpc>
              <a:spcBef>
                <a:spcPts val="75"/>
              </a:spcBef>
              <a:buNone/>
              <a:defRPr sz="16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ru-RU" dirty="0">
                <a:solidFill>
                  <a:srgbClr val="0087C5"/>
                </a:solidFill>
              </a:rPr>
              <a:t>Информация о количестве лицевых счетов и договоров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64B6D-FF50-6594-925E-93A885BA2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3" y="523026"/>
            <a:ext cx="9065551" cy="45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61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0" y="463292"/>
            <a:ext cx="9144000" cy="6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Рисунок 9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44" y="31996"/>
            <a:ext cx="478746" cy="36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71A7F9EF-8504-4878-B724-BC0C00E69E63}"/>
              </a:ext>
            </a:extLst>
          </p:cNvPr>
          <p:cNvSpPr txBox="1">
            <a:spLocks/>
          </p:cNvSpPr>
          <p:nvPr/>
        </p:nvSpPr>
        <p:spPr>
          <a:xfrm>
            <a:off x="493890" y="-6799"/>
            <a:ext cx="8078610" cy="46658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rmAutofit/>
          </a:bodyPr>
          <a:lstStyle>
            <a:defPPr>
              <a:defRPr lang="en-US"/>
            </a:defPPr>
            <a:lvl1pPr marL="9525" algn="ctr">
              <a:lnSpc>
                <a:spcPct val="90000"/>
              </a:lnSpc>
              <a:spcBef>
                <a:spcPts val="75"/>
              </a:spcBef>
              <a:buNone/>
              <a:defRPr sz="16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ru-RU" dirty="0">
                <a:solidFill>
                  <a:srgbClr val="0087C5"/>
                </a:solidFill>
              </a:rPr>
              <a:t>Информация о количестве обращений за 2025 год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BB4B0A-53DA-514E-AEE4-935305688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4" y="523674"/>
            <a:ext cx="9066628" cy="46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94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591660" y="2987"/>
            <a:ext cx="6244222" cy="453811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rm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600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Инвестиционная программа на период 2023-2026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931537"/>
              </p:ext>
            </p:extLst>
          </p:nvPr>
        </p:nvGraphicFramePr>
        <p:xfrm>
          <a:off x="88521" y="676245"/>
          <a:ext cx="8966957" cy="429948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05520">
                  <a:extLst>
                    <a:ext uri="{9D8B030D-6E8A-4147-A177-3AD203B41FA5}">
                      <a16:colId xmlns:a16="http://schemas.microsoft.com/office/drawing/2014/main" val="3666316150"/>
                    </a:ext>
                  </a:extLst>
                </a:gridCol>
                <a:gridCol w="513656">
                  <a:extLst>
                    <a:ext uri="{9D8B030D-6E8A-4147-A177-3AD203B41FA5}">
                      <a16:colId xmlns:a16="http://schemas.microsoft.com/office/drawing/2014/main" val="239584947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1955940850"/>
                    </a:ext>
                  </a:extLst>
                </a:gridCol>
                <a:gridCol w="619125">
                  <a:extLst>
                    <a:ext uri="{9D8B030D-6E8A-4147-A177-3AD203B41FA5}">
                      <a16:colId xmlns:a16="http://schemas.microsoft.com/office/drawing/2014/main" val="3447054450"/>
                    </a:ext>
                  </a:extLst>
                </a:gridCol>
                <a:gridCol w="804860">
                  <a:extLst>
                    <a:ext uri="{9D8B030D-6E8A-4147-A177-3AD203B41FA5}">
                      <a16:colId xmlns:a16="http://schemas.microsoft.com/office/drawing/2014/main" val="8939062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820595535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305977179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42381396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719302563"/>
                    </a:ext>
                  </a:extLst>
                </a:gridCol>
                <a:gridCol w="416807">
                  <a:extLst>
                    <a:ext uri="{9D8B030D-6E8A-4147-A177-3AD203B41FA5}">
                      <a16:colId xmlns:a16="http://schemas.microsoft.com/office/drawing/2014/main" val="1116251538"/>
                    </a:ext>
                  </a:extLst>
                </a:gridCol>
                <a:gridCol w="919919">
                  <a:extLst>
                    <a:ext uri="{9D8B030D-6E8A-4147-A177-3AD203B41FA5}">
                      <a16:colId xmlns:a16="http://schemas.microsoft.com/office/drawing/2014/main" val="1236212068"/>
                    </a:ext>
                  </a:extLst>
                </a:gridCol>
                <a:gridCol w="686018">
                  <a:extLst>
                    <a:ext uri="{9D8B030D-6E8A-4147-A177-3AD203B41FA5}">
                      <a16:colId xmlns:a16="http://schemas.microsoft.com/office/drawing/2014/main" val="1815785133"/>
                    </a:ext>
                  </a:extLst>
                </a:gridCol>
                <a:gridCol w="433877">
                  <a:extLst>
                    <a:ext uri="{9D8B030D-6E8A-4147-A177-3AD203B41FA5}">
                      <a16:colId xmlns:a16="http://schemas.microsoft.com/office/drawing/2014/main" val="3894842984"/>
                    </a:ext>
                  </a:extLst>
                </a:gridCol>
              </a:tblGrid>
              <a:tr h="356058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Год реализации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Проекты реконструкции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Протяженность, км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Снижение износа, %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0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031922"/>
                  </a:ext>
                </a:extLst>
              </a:tr>
              <a:tr h="4197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Собственные средства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Местный бюджет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Собственные средства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Местный бюджет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Собственные средства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Местный бюджет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42504"/>
                  </a:ext>
                </a:extLst>
              </a:tr>
              <a:tr h="2892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Кол-во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Сумма, </a:t>
                      </a:r>
                      <a:r>
                        <a:rPr lang="ru-RU" sz="1000" b="1" u="none" strike="noStrike" dirty="0" err="1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млн.тг</a:t>
                      </a:r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Кол-во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Сумма, </a:t>
                      </a:r>
                      <a:r>
                        <a:rPr lang="ru-RU" sz="1000" b="1" u="none" strike="noStrike" dirty="0" err="1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млн.тг</a:t>
                      </a:r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Кол-во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Сумма, </a:t>
                      </a:r>
                      <a:r>
                        <a:rPr lang="ru-RU" sz="1000" b="1" u="none" strike="noStrike" dirty="0" err="1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млн.тг</a:t>
                      </a:r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615875"/>
                  </a:ext>
                </a:extLst>
              </a:tr>
              <a:tr h="3422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2023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153,72</a:t>
                      </a: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10 111,52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11 265,24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</a:t>
                      </a:r>
                      <a:r>
                        <a:rPr lang="ru-RU" sz="1000" b="1" u="none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434555"/>
                  </a:ext>
                </a:extLst>
              </a:tr>
              <a:tr h="43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2024 год (АлТС)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3 936,97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4 202,64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8 139,61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4,6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10,6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0,95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874714"/>
                  </a:ext>
                </a:extLst>
              </a:tr>
              <a:tr h="43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2024 год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УЭиВ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791" marR="6791" marT="67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9,9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0,85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0,85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214432"/>
                  </a:ext>
                </a:extLst>
              </a:tr>
              <a:tr h="43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2025 год</a:t>
                      </a:r>
                    </a:p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(АлТС)</a:t>
                      </a:r>
                    </a:p>
                  </a:txBody>
                  <a:tcPr marL="6791" marR="6791" marT="67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 3 784,96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9 116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</a:t>
                      </a:r>
                    </a:p>
                  </a:txBody>
                  <a:tcPr marL="7144" marR="7144" marT="7144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12 901,11</a:t>
                      </a: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7,8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16,1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23,9</a:t>
                      </a: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0,55</a:t>
                      </a: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043671"/>
                  </a:ext>
                </a:extLst>
              </a:tr>
              <a:tr h="430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2025 год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УЭиВ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791" marR="6791" marT="67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5,1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5,1</a:t>
                      </a: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173752"/>
                  </a:ext>
                </a:extLst>
              </a:tr>
              <a:tr h="3422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2026 год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608</a:t>
                      </a:r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1 780,8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6 389,73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000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u="none" strike="noStrike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u="none" strike="noStrike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949076"/>
                  </a:ext>
                </a:extLst>
              </a:tr>
              <a:tr h="207701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2026 год (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УЭиВ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4 176,00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4 176,00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30100"/>
                  </a:ext>
                </a:extLst>
              </a:tr>
              <a:tr h="207701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1" u="none" strike="noStrike" dirty="0"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13 4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4,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29 387,11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42 871,69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20,9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45,3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66,2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1,6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3,25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lang="en-US" sz="1000" b="1" i="0" u="none" strike="noStrike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91" marR="6791" marT="6791" marB="0" anchor="ctr"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744388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95" y="63222"/>
            <a:ext cx="401283" cy="308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B813DED-A9D5-3E58-1D7F-C3B5D019E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917671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Прямоугольник 74"/>
          <p:cNvSpPr/>
          <p:nvPr/>
        </p:nvSpPr>
        <p:spPr>
          <a:xfrm>
            <a:off x="4696527" y="466659"/>
            <a:ext cx="4447474" cy="4683626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innerShdw blurRad="63500" dist="50800" dir="1080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490808" y="73706"/>
            <a:ext cx="5773467" cy="313932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rm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600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Общие сведения  о ТОО «Алматинские тепловые сети»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6C6EDE-F2CF-4F46-B90B-6ABD8751CC76}"/>
              </a:ext>
            </a:extLst>
          </p:cNvPr>
          <p:cNvSpPr txBox="1"/>
          <p:nvPr/>
        </p:nvSpPr>
        <p:spPr>
          <a:xfrm>
            <a:off x="814924" y="547124"/>
            <a:ext cx="3820139" cy="306932"/>
          </a:xfrm>
          <a:prstGeom prst="rect">
            <a:avLst/>
          </a:prstGeom>
          <a:noFill/>
          <a:ln>
            <a:noFill/>
          </a:ln>
        </p:spPr>
        <p:txBody>
          <a:bodyPr wrap="square" lIns="60124" tIns="30062" rIns="60124" bIns="30062" rtlCol="0">
            <a:spAutoFit/>
          </a:bodyPr>
          <a:lstStyle/>
          <a:p>
            <a:pPr marL="187883" indent="-187883"/>
            <a:r>
              <a:rPr lang="ru-RU" sz="1600" b="1" dirty="0">
                <a:solidFill>
                  <a:srgbClr val="2F6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</a:p>
        </p:txBody>
      </p:sp>
      <p:pic>
        <p:nvPicPr>
          <p:cNvPr id="29" name="Picture 2" descr="Поиск работы символом чемодан и учебных программ бумаги ...">
            <a:extLst>
              <a:ext uri="{FF2B5EF4-FFF2-40B4-BE49-F238E27FC236}">
                <a16:creationId xmlns:a16="http://schemas.microsoft.com/office/drawing/2014/main" id="{3320E0C9-BF71-4397-9A83-1B177DB2C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1" y="547124"/>
            <a:ext cx="692938" cy="68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Прямая соединительная линия 29"/>
          <p:cNvCxnSpPr/>
          <p:nvPr/>
        </p:nvCxnSpPr>
        <p:spPr>
          <a:xfrm flipV="1">
            <a:off x="851338" y="857080"/>
            <a:ext cx="3720662" cy="2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E6C6EDE-F2CF-4F46-B90B-6ABD8751CC76}"/>
              </a:ext>
            </a:extLst>
          </p:cNvPr>
          <p:cNvSpPr txBox="1"/>
          <p:nvPr/>
        </p:nvSpPr>
        <p:spPr>
          <a:xfrm>
            <a:off x="814924" y="843818"/>
            <a:ext cx="3757076" cy="399265"/>
          </a:xfrm>
          <a:prstGeom prst="rect">
            <a:avLst/>
          </a:prstGeom>
          <a:noFill/>
          <a:ln>
            <a:noFill/>
          </a:ln>
        </p:spPr>
        <p:txBody>
          <a:bodyPr wrap="square" lIns="60124" tIns="30062" rIns="60124" bIns="30062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Передача, распределение тепловой энергии (в соответствии с ОКЭД 35303)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6C6EDE-F2CF-4F46-B90B-6ABD8751CC76}"/>
              </a:ext>
            </a:extLst>
          </p:cNvPr>
          <p:cNvSpPr txBox="1"/>
          <p:nvPr/>
        </p:nvSpPr>
        <p:spPr>
          <a:xfrm>
            <a:off x="814925" y="1429990"/>
            <a:ext cx="3820138" cy="291544"/>
          </a:xfrm>
          <a:prstGeom prst="rect">
            <a:avLst/>
          </a:prstGeom>
          <a:noFill/>
          <a:ln>
            <a:noFill/>
          </a:ln>
        </p:spPr>
        <p:txBody>
          <a:bodyPr wrap="square" lIns="60124" tIns="30062" rIns="60124" bIns="30062" rtlCol="0">
            <a:spAutoFit/>
          </a:bodyPr>
          <a:lstStyle/>
          <a:p>
            <a:pPr marL="187883" indent="-187883"/>
            <a:r>
              <a:rPr lang="ru-RU" sz="1500" b="1" dirty="0">
                <a:solidFill>
                  <a:srgbClr val="2F6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 ТЕПЛОВЫХ СЕТЕЙ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V="1">
            <a:off x="851338" y="1739946"/>
            <a:ext cx="3720662" cy="2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8" descr="Industrial pipe | Free Icon">
            <a:extLst>
              <a:ext uri="{FF2B5EF4-FFF2-40B4-BE49-F238E27FC236}">
                <a16:creationId xmlns:a16="http://schemas.microsoft.com/office/drawing/2014/main" id="{577C2E98-0293-4D9F-A849-8D5DABDA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7" y="1448340"/>
            <a:ext cx="615578" cy="58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587D1F4-19B4-48B2-8D77-EFA04C37A047}"/>
              </a:ext>
            </a:extLst>
          </p:cNvPr>
          <p:cNvSpPr txBox="1"/>
          <p:nvPr/>
        </p:nvSpPr>
        <p:spPr>
          <a:xfrm>
            <a:off x="801234" y="1721534"/>
            <a:ext cx="4038898" cy="537765"/>
          </a:xfrm>
          <a:prstGeom prst="rect">
            <a:avLst/>
          </a:prstGeom>
          <a:noFill/>
          <a:ln>
            <a:noFill/>
          </a:ln>
        </p:spPr>
        <p:txBody>
          <a:bodyPr wrap="square" lIns="60124" tIns="30062" rIns="60124" bIns="30062" rtlCol="0">
            <a:spAutoFit/>
          </a:bodyPr>
          <a:lstStyle/>
          <a:p>
            <a:pPr marL="187883" indent="-187883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на 31.12.2025г. - 1 409,8 км, в том числе:</a:t>
            </a:r>
            <a:r>
              <a:rPr lang="ru-RU" sz="1100" dirty="0"/>
              <a:t> 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Магистральные тепловые сети (МТС) –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315,8 км</a:t>
            </a:r>
            <a:r>
              <a:rPr lang="ru-RU" sz="1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0,06%)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Распределительные тепловые сети (РТС) – 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1094,0 км</a:t>
            </a:r>
            <a:r>
              <a:rPr lang="ru-RU" sz="10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(+0,9%)</a:t>
            </a:r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6C6EDE-F2CF-4F46-B90B-6ABD8751CC76}"/>
              </a:ext>
            </a:extLst>
          </p:cNvPr>
          <p:cNvSpPr txBox="1"/>
          <p:nvPr/>
        </p:nvSpPr>
        <p:spPr>
          <a:xfrm>
            <a:off x="814925" y="2697067"/>
            <a:ext cx="3820138" cy="291544"/>
          </a:xfrm>
          <a:prstGeom prst="rect">
            <a:avLst/>
          </a:prstGeom>
          <a:noFill/>
          <a:ln>
            <a:noFill/>
          </a:ln>
        </p:spPr>
        <p:txBody>
          <a:bodyPr wrap="square" lIns="60124" tIns="30062" rIns="60124" bIns="30062" rtlCol="0">
            <a:spAutoFit/>
          </a:bodyPr>
          <a:lstStyle/>
          <a:p>
            <a:pPr marL="187883" indent="-187883"/>
            <a:r>
              <a:rPr lang="ru-RU" sz="1500" b="1" dirty="0">
                <a:solidFill>
                  <a:srgbClr val="2F6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НАСОСНЫЕ СТАНЦИИ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851338" y="3007023"/>
            <a:ext cx="3720662" cy="26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0" descr="Vector factory water, Picture #1265063 vector factory water">
            <a:extLst>
              <a:ext uri="{FF2B5EF4-FFF2-40B4-BE49-F238E27FC236}">
                <a16:creationId xmlns:a16="http://schemas.microsoft.com/office/drawing/2014/main" id="{90AE3864-9E1F-489A-BEA5-34B38ADC3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0" y="2540142"/>
            <a:ext cx="667364" cy="79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C44EB2A-95E2-48D6-BDC4-F90411468ED2}"/>
              </a:ext>
            </a:extLst>
          </p:cNvPr>
          <p:cNvSpPr txBox="1"/>
          <p:nvPr/>
        </p:nvSpPr>
        <p:spPr>
          <a:xfrm>
            <a:off x="814924" y="3028067"/>
            <a:ext cx="3757076" cy="891708"/>
          </a:xfrm>
          <a:prstGeom prst="rect">
            <a:avLst/>
          </a:prstGeom>
          <a:noFill/>
          <a:ln>
            <a:noFill/>
          </a:ln>
        </p:spPr>
        <p:txBody>
          <a:bodyPr wrap="square" lIns="60124" tIns="30062" rIns="60124" bIns="30062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69 насосных станций</a:t>
            </a:r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, в том числе: </a:t>
            </a:r>
          </a:p>
          <a:p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Магистральные насосные – 20 ед.;</a:t>
            </a:r>
          </a:p>
          <a:p>
            <a:r>
              <a:rPr lang="ru-RU" sz="1050" i="1" dirty="0">
                <a:latin typeface="Arial" panose="020B0604020202020204" pitchFamily="34" charset="0"/>
                <a:cs typeface="Arial" panose="020B0604020202020204" pitchFamily="34" charset="0"/>
              </a:rPr>
              <a:t>Распределительные насосные – 49 ед.</a:t>
            </a:r>
          </a:p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Для выравнивания пиковых нагрузок ГВС в тепловых сетях используется 24 баков-аккумуляторов.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687433" y="528691"/>
            <a:ext cx="4348617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>
                <a:solidFill>
                  <a:srgbClr val="2F6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Основная деятельность ТОО «АлТС»</a:t>
            </a:r>
            <a:r>
              <a:rPr lang="ru-RU" sz="1350" dirty="0">
                <a:solidFill>
                  <a:srgbClr val="2F6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транспортировка тепловой энергии от 89 теплоисточников АО «Алматинские электрические станции»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(АО «АлЭС») (ТЭЦ-1, ТЭЦ-2, ЗТК)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ТОО «Алматытеплокоммунэнерго»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(ТОО «АТКЭ») (86 котельных)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и обеспечение тепловой энергией потребителей г.Алматы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(отопление и горячее водоснабжение)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E6C6EDE-F2CF-4F46-B90B-6ABD8751CC76}"/>
              </a:ext>
            </a:extLst>
          </p:cNvPr>
          <p:cNvSpPr txBox="1"/>
          <p:nvPr/>
        </p:nvSpPr>
        <p:spPr>
          <a:xfrm>
            <a:off x="814924" y="4052838"/>
            <a:ext cx="3820139" cy="306932"/>
          </a:xfrm>
          <a:prstGeom prst="rect">
            <a:avLst/>
          </a:prstGeom>
          <a:noFill/>
          <a:ln>
            <a:noFill/>
          </a:ln>
        </p:spPr>
        <p:txBody>
          <a:bodyPr wrap="square" lIns="60124" tIns="30062" rIns="60124" bIns="30062" rtlCol="0">
            <a:spAutoFit/>
          </a:bodyPr>
          <a:lstStyle/>
          <a:p>
            <a:pPr marL="187883" indent="-187883"/>
            <a:r>
              <a:rPr lang="ru-RU" sz="1600" b="1" dirty="0">
                <a:solidFill>
                  <a:srgbClr val="2F6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ТЕПЛОВЫХ СЕТЕЙ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 flipV="1">
            <a:off x="858181" y="4328272"/>
            <a:ext cx="3609658" cy="314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12" descr="Монтаж труб | Бесплатно значок">
            <a:extLst>
              <a:ext uri="{FF2B5EF4-FFF2-40B4-BE49-F238E27FC236}">
                <a16:creationId xmlns:a16="http://schemas.microsoft.com/office/drawing/2014/main" id="{61F29642-7787-4392-BF43-CA3F6B446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" y="3999360"/>
            <a:ext cx="718782" cy="72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AF0DA5C-3CB1-4B8B-99E8-72A3E8A3BAC0}"/>
              </a:ext>
            </a:extLst>
          </p:cNvPr>
          <p:cNvSpPr txBox="1"/>
          <p:nvPr/>
        </p:nvSpPr>
        <p:spPr>
          <a:xfrm>
            <a:off x="796717" y="4415176"/>
            <a:ext cx="3960955" cy="399265"/>
          </a:xfrm>
          <a:prstGeom prst="rect">
            <a:avLst/>
          </a:prstGeom>
          <a:noFill/>
          <a:ln>
            <a:noFill/>
          </a:ln>
        </p:spPr>
        <p:txBody>
          <a:bodyPr wrap="square" lIns="60124" tIns="30062" rIns="60124" bIns="30062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Сроком эксплуатации свыше 25 лет составляет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760,4 км или 53,9%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</a:t>
            </a:r>
            <a:r>
              <a:rPr lang="ru-RU" sz="11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</a:t>
            </a:r>
            <a:r>
              <a:rPr lang="en-US" sz="11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r>
              <a:rPr lang="ru-RU" sz="11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от всей протяженности сетей.</a:t>
            </a:r>
          </a:p>
        </p:txBody>
      </p:sp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9"/>
          <a:stretch/>
        </p:blipFill>
        <p:spPr>
          <a:xfrm>
            <a:off x="4120444" y="1847308"/>
            <a:ext cx="5023556" cy="3237216"/>
          </a:xfrm>
          <a:custGeom>
            <a:avLst/>
            <a:gdLst>
              <a:gd name="connsiteX0" fmla="*/ 605396 w 5177396"/>
              <a:gd name="connsiteY0" fmla="*/ 0 h 3237216"/>
              <a:gd name="connsiteX1" fmla="*/ 5177396 w 5177396"/>
              <a:gd name="connsiteY1" fmla="*/ 0 h 3237216"/>
              <a:gd name="connsiteX2" fmla="*/ 5177396 w 5177396"/>
              <a:gd name="connsiteY2" fmla="*/ 3237216 h 3237216"/>
              <a:gd name="connsiteX3" fmla="*/ 0 w 5177396"/>
              <a:gd name="connsiteY3" fmla="*/ 3237216 h 3237216"/>
              <a:gd name="connsiteX4" fmla="*/ 0 w 5177396"/>
              <a:gd name="connsiteY4" fmla="*/ 525547 h 3237216"/>
              <a:gd name="connsiteX5" fmla="*/ 605396 w 5177396"/>
              <a:gd name="connsiteY5" fmla="*/ 525547 h 323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7396" h="3237216">
                <a:moveTo>
                  <a:pt x="605396" y="0"/>
                </a:moveTo>
                <a:lnTo>
                  <a:pt x="5177396" y="0"/>
                </a:lnTo>
                <a:lnTo>
                  <a:pt x="5177396" y="3237216"/>
                </a:lnTo>
                <a:lnTo>
                  <a:pt x="0" y="3237216"/>
                </a:lnTo>
                <a:lnTo>
                  <a:pt x="0" y="525547"/>
                </a:lnTo>
                <a:lnTo>
                  <a:pt x="605396" y="52554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8252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>
            <a:off x="0" y="463292"/>
            <a:ext cx="9144000" cy="6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Рисунок 9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44" y="31996"/>
            <a:ext cx="478746" cy="36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71A7F9EF-8504-4878-B724-BC0C00E69E63}"/>
              </a:ext>
            </a:extLst>
          </p:cNvPr>
          <p:cNvSpPr txBox="1">
            <a:spLocks/>
          </p:cNvSpPr>
          <p:nvPr/>
        </p:nvSpPr>
        <p:spPr>
          <a:xfrm>
            <a:off x="532695" y="0"/>
            <a:ext cx="8078610" cy="466584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rmAutofit/>
          </a:bodyPr>
          <a:lstStyle>
            <a:defPPr>
              <a:defRPr lang="en-US"/>
            </a:defPPr>
            <a:lvl1pPr marL="9525" algn="ctr">
              <a:lnSpc>
                <a:spcPct val="90000"/>
              </a:lnSpc>
              <a:spcBef>
                <a:spcPts val="75"/>
              </a:spcBef>
              <a:buNone/>
              <a:defRPr sz="16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ru-RU" dirty="0">
                <a:solidFill>
                  <a:srgbClr val="0087C5"/>
                </a:solidFill>
                <a:sym typeface="Tahoma"/>
              </a:rPr>
              <a:t>Комплексный план мероприятий на 2026 год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D1CFA40-FD5A-9B4D-34E4-E46EAA9222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142772"/>
              </p:ext>
            </p:extLst>
          </p:nvPr>
        </p:nvGraphicFramePr>
        <p:xfrm>
          <a:off x="493890" y="832674"/>
          <a:ext cx="7955374" cy="404179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608053">
                  <a:extLst>
                    <a:ext uri="{9D8B030D-6E8A-4147-A177-3AD203B41FA5}">
                      <a16:colId xmlns:a16="http://schemas.microsoft.com/office/drawing/2014/main" val="4115388678"/>
                    </a:ext>
                  </a:extLst>
                </a:gridCol>
                <a:gridCol w="2115522">
                  <a:extLst>
                    <a:ext uri="{9D8B030D-6E8A-4147-A177-3AD203B41FA5}">
                      <a16:colId xmlns:a16="http://schemas.microsoft.com/office/drawing/2014/main" val="3494935194"/>
                    </a:ext>
                  </a:extLst>
                </a:gridCol>
                <a:gridCol w="2115522">
                  <a:extLst>
                    <a:ext uri="{9D8B030D-6E8A-4147-A177-3AD203B41FA5}">
                      <a16:colId xmlns:a16="http://schemas.microsoft.com/office/drawing/2014/main" val="1234813443"/>
                    </a:ext>
                  </a:extLst>
                </a:gridCol>
                <a:gridCol w="1089584">
                  <a:extLst>
                    <a:ext uri="{9D8B030D-6E8A-4147-A177-3AD203B41FA5}">
                      <a16:colId xmlns:a16="http://schemas.microsoft.com/office/drawing/2014/main" val="1180792037"/>
                    </a:ext>
                  </a:extLst>
                </a:gridCol>
                <a:gridCol w="2026693">
                  <a:extLst>
                    <a:ext uri="{9D8B030D-6E8A-4147-A177-3AD203B41FA5}">
                      <a16:colId xmlns:a16="http://schemas.microsoft.com/office/drawing/2014/main" val="109003377"/>
                    </a:ext>
                  </a:extLst>
                </a:gridCol>
              </a:tblGrid>
              <a:tr h="70112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KZ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мероприятия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Протяженность, м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solidFill>
                      <a:srgbClr val="B4C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 строительства тыс. тенге </a:t>
                      </a:r>
                      <a:r>
                        <a:rPr lang="ru-RU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2026 год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(без НДС)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solidFill>
                      <a:srgbClr val="B4C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76747"/>
                  </a:ext>
                </a:extLst>
              </a:tr>
              <a:tr h="81559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KZ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рамках ФЭО «Увеличение уставного капитала на реконструкцию тепловых сетей»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ru-RU" sz="12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 </a:t>
                      </a: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том числе: </a:t>
                      </a:r>
                    </a:p>
                    <a:p>
                      <a:pPr marL="87313" indent="0" algn="l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переходящие – 3, </a:t>
                      </a:r>
                      <a:r>
                        <a:rPr lang="ru-RU" sz="12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переобъявленные</a:t>
                      </a: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1.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1 550,0</a:t>
                      </a:r>
                      <a:endParaRPr lang="ru-KZ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1 535,17</a:t>
                      </a:r>
                      <a:endParaRPr lang="ru-KZ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723214"/>
                  </a:ext>
                </a:extLst>
              </a:tr>
              <a:tr h="74405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KZ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рамках инвестиционной программы ТОО «Алматинские тепловые сети»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16, в том числе: </a:t>
                      </a:r>
                    </a:p>
                    <a:p>
                      <a:pPr marL="87313" indent="0" algn="l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переходящие – 2, </a:t>
                      </a:r>
                      <a:r>
                        <a:rPr lang="ru-RU" sz="12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переобъявленные</a:t>
                      </a:r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1,</a:t>
                      </a:r>
                    </a:p>
                    <a:p>
                      <a:pPr marL="87313" indent="0" algn="l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новые – 13.</a:t>
                      </a: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5 881,8</a:t>
                      </a:r>
                      <a:endParaRPr lang="ru-KZ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3 973 215,37</a:t>
                      </a:r>
                      <a:endParaRPr lang="ru-KZ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0859188"/>
                  </a:ext>
                </a:extLst>
              </a:tr>
              <a:tr h="74405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KZ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рамках МИО по заказу КГУ «Управление энергетики и водоснабжения города Алматы»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 в том числе: </a:t>
                      </a:r>
                    </a:p>
                    <a:p>
                      <a:pPr marL="87313" indent="0" algn="l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переходящие – 2, </a:t>
                      </a:r>
                    </a:p>
                    <a:p>
                      <a:pPr marL="87313" indent="0" algn="l" rtl="0" fontAlgn="ctr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новые – 1.</a:t>
                      </a: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1 482,0</a:t>
                      </a:r>
                      <a:endParaRPr lang="ru-KZ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3 600 000,00</a:t>
                      </a:r>
                      <a:endParaRPr lang="ru-KZ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867250"/>
                  </a:ext>
                </a:extLst>
              </a:tr>
              <a:tr h="50080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KZ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0" algn="l" rtl="0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рамках текущего ремонта ТОО «Алматинские тепловые сети»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KZ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9 000,0</a:t>
                      </a:r>
                      <a:endParaRPr lang="ru-KZ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KZ" sz="120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5345049"/>
                  </a:ext>
                </a:extLst>
              </a:tr>
              <a:tr h="30048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20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KZ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r>
                        <a:rPr lang="ru-KZ" sz="12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KZ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17 913,8</a:t>
                      </a:r>
                      <a:endParaRPr lang="ru-KZ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7 574 750,54</a:t>
                      </a:r>
                      <a:endParaRPr lang="ru-KZ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0" marR="8750" marT="875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6781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17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10;p91">
            <a:extLst>
              <a:ext uri="{FF2B5EF4-FFF2-40B4-BE49-F238E27FC236}">
                <a16:creationId xmlns:a16="http://schemas.microsoft.com/office/drawing/2014/main" id="{9F186664-5952-4780-8F71-72E2BBCB3342}"/>
              </a:ext>
            </a:extLst>
          </p:cNvPr>
          <p:cNvSpPr txBox="1"/>
          <p:nvPr/>
        </p:nvSpPr>
        <p:spPr>
          <a:xfrm>
            <a:off x="551234" y="0"/>
            <a:ext cx="8021266" cy="41521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/>
          <a:lstStyle>
            <a:defPPr>
              <a:defRPr lang="en-US"/>
            </a:defPPr>
            <a:lvl1pPr marL="9525" algn="ctr">
              <a:spcBef>
                <a:spcPts val="75"/>
              </a:spcBef>
              <a:defRPr sz="15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ru-RU" sz="1600" dirty="0">
                <a:solidFill>
                  <a:srgbClr val="0087C5"/>
                </a:solidFill>
              </a:rPr>
              <a:t> Перспективные мероприятия на 2026 год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0651" y="491888"/>
            <a:ext cx="2120899" cy="235297"/>
          </a:xfrm>
          <a:prstGeom prst="roundRect">
            <a:avLst>
              <a:gd name="adj" fmla="val 3969"/>
            </a:avLst>
          </a:prstGeom>
        </p:spPr>
        <p:txBody>
          <a:bodyPr wrap="square">
            <a:spAutoFit/>
          </a:bodyPr>
          <a:lstStyle/>
          <a:p>
            <a:pPr algn="ctr"/>
            <a:endParaRPr lang="ru-RU" sz="9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44" y="31996"/>
            <a:ext cx="478746" cy="368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-10133" y="444427"/>
            <a:ext cx="9144000" cy="6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43567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10699" y="533254"/>
            <a:ext cx="2625496" cy="4524612"/>
            <a:chOff x="22048" y="271379"/>
            <a:chExt cx="2625496" cy="4524612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22048" y="271379"/>
              <a:ext cx="2597500" cy="4524612"/>
            </a:xfrm>
            <a:prstGeom prst="roundRect">
              <a:avLst>
                <a:gd name="adj" fmla="val 39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Восстановление изоляции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54659" y="537489"/>
              <a:ext cx="259288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 marR="17145" algn="ctr">
                <a:spcBef>
                  <a:spcPts val="71"/>
                </a:spcBef>
                <a:tabLst>
                  <a:tab pos="139065" algn="l"/>
                </a:tabLst>
              </a:pPr>
              <a:r>
                <a:rPr lang="ru-RU" sz="1200" b="1" spc="-8" dirty="0">
                  <a:solidFill>
                    <a:srgbClr val="2F6DA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ПОДГОТОВКА К ОТОПИТЕЛЬНОМУ ПЕРИОДУ 2026-2027 гг.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349814" y="2545935"/>
              <a:ext cx="222218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2F6DA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Реконструкция</a:t>
              </a:r>
              <a:r>
                <a:rPr lang="ru-RU" sz="1000" b="1" dirty="0">
                  <a:solidFill>
                    <a:srgbClr val="2F6DA4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тепловых сетей </a:t>
              </a:r>
              <a:r>
                <a:rPr lang="ru-RU" sz="1000" b="1">
                  <a:solidFill>
                    <a:srgbClr val="2F6DA4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 7,4 </a:t>
              </a:r>
              <a:r>
                <a:rPr lang="ru-RU" sz="1000" b="1" dirty="0">
                  <a:solidFill>
                    <a:srgbClr val="2F6DA4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км.</a:t>
              </a:r>
            </a:p>
            <a:p>
              <a:pPr algn="ctr"/>
              <a:r>
                <a:rPr lang="ru-RU" sz="1000" dirty="0">
                  <a:solidFill>
                    <a:srgbClr val="2F6DA4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Собственные средства – 5,9 км,</a:t>
              </a:r>
            </a:p>
            <a:p>
              <a:pPr algn="ctr"/>
              <a:r>
                <a:rPr lang="ru-RU" sz="1000" dirty="0">
                  <a:solidFill>
                    <a:srgbClr val="2F6DA4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Бюджетные средства </a:t>
              </a:r>
              <a:r>
                <a:rPr lang="ru-RU" sz="1000">
                  <a:solidFill>
                    <a:srgbClr val="2F6DA4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 1,5 </a:t>
              </a:r>
              <a:r>
                <a:rPr lang="ru-RU" sz="1000" dirty="0">
                  <a:solidFill>
                    <a:srgbClr val="2F6DA4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км. </a:t>
              </a:r>
            </a:p>
          </p:txBody>
        </p:sp>
        <p:sp>
          <p:nvSpPr>
            <p:cNvPr id="5" name="Дуга 4"/>
            <p:cNvSpPr/>
            <p:nvPr/>
          </p:nvSpPr>
          <p:spPr>
            <a:xfrm>
              <a:off x="791805" y="1195007"/>
              <a:ext cx="1190580" cy="963795"/>
            </a:xfrm>
            <a:prstGeom prst="arc">
              <a:avLst>
                <a:gd name="adj1" fmla="val 12859095"/>
                <a:gd name="adj2" fmla="val 19981605"/>
              </a:avLst>
            </a:prstGeom>
            <a:ln w="38100" cap="rnd"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Дуга 59"/>
            <p:cNvSpPr/>
            <p:nvPr/>
          </p:nvSpPr>
          <p:spPr>
            <a:xfrm>
              <a:off x="815061" y="1415713"/>
              <a:ext cx="1167323" cy="963795"/>
            </a:xfrm>
            <a:prstGeom prst="arc">
              <a:avLst>
                <a:gd name="adj1" fmla="val 2278689"/>
                <a:gd name="adj2" fmla="val 9001550"/>
              </a:avLst>
            </a:prstGeom>
            <a:ln w="38100" cap="rnd">
              <a:solidFill>
                <a:srgbClr val="FF0000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74" y="1431361"/>
              <a:ext cx="852210" cy="696274"/>
            </a:xfrm>
            <a:prstGeom prst="rect">
              <a:avLst/>
            </a:prstGeom>
          </p:spPr>
        </p:pic>
        <p:pic>
          <p:nvPicPr>
            <p:cNvPr id="38" name="Picture 2" descr="Сотрудник – Бесплатные иконки: люди"/>
            <p:cNvPicPr>
              <a:picLocks noChangeAspect="1" noChangeArrowheads="1"/>
            </p:cNvPicPr>
            <p:nvPr/>
          </p:nvPicPr>
          <p:blipFill>
            <a:blip r:embed="rId5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3159" y="1549183"/>
              <a:ext cx="609767" cy="608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148068" y="2538634"/>
              <a:ext cx="243341" cy="7355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55795" y="4175085"/>
              <a:ext cx="243341" cy="49005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43054" y="4220059"/>
              <a:ext cx="232894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2F6DA4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Восстановление </a:t>
              </a:r>
            </a:p>
            <a:p>
              <a:pPr algn="ctr"/>
              <a:r>
                <a:rPr lang="ru-RU" sz="1000" b="1" dirty="0">
                  <a:solidFill>
                    <a:srgbClr val="2F6DA4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изоляции – </a:t>
              </a:r>
              <a:r>
                <a:rPr lang="en-US" sz="1000" b="1" dirty="0">
                  <a:solidFill>
                    <a:srgbClr val="2F6DA4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4</a:t>
              </a:r>
              <a:r>
                <a:rPr lang="ru-RU" sz="1000" b="1" dirty="0">
                  <a:solidFill>
                    <a:srgbClr val="2F6DA4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,</a:t>
              </a:r>
              <a:r>
                <a:rPr lang="en-US" sz="1000" b="1" dirty="0">
                  <a:solidFill>
                    <a:srgbClr val="2F6DA4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1</a:t>
              </a:r>
              <a:r>
                <a:rPr lang="ru-RU" sz="1000" b="1" dirty="0">
                  <a:solidFill>
                    <a:srgbClr val="2F6DA4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км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138201" y="3507356"/>
              <a:ext cx="243341" cy="4977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307971" y="3558963"/>
              <a:ext cx="23058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2F6DA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Текущий ремонт</a:t>
              </a:r>
              <a:r>
                <a:rPr lang="ru-RU" sz="1000" b="1" dirty="0">
                  <a:solidFill>
                    <a:srgbClr val="2F6DA4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тепловых сетей – 9,0 км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3088247" y="533254"/>
            <a:ext cx="3088104" cy="4524612"/>
            <a:chOff x="4346464" y="681976"/>
            <a:chExt cx="3862578" cy="4524612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4346464" y="681976"/>
              <a:ext cx="3862578" cy="4524612"/>
              <a:chOff x="3159690" y="698565"/>
              <a:chExt cx="2602077" cy="4524612"/>
            </a:xfrm>
          </p:grpSpPr>
          <p:sp>
            <p:nvSpPr>
              <p:cNvPr id="47" name="Скругленный прямоугольник 46"/>
              <p:cNvSpPr/>
              <p:nvPr/>
            </p:nvSpPr>
            <p:spPr>
              <a:xfrm>
                <a:off x="3164094" y="698565"/>
                <a:ext cx="2434274" cy="4524612"/>
              </a:xfrm>
              <a:prstGeom prst="roundRect">
                <a:avLst>
                  <a:gd name="adj" fmla="val 396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Восстановление изоляции</a:t>
                </a:r>
                <a:endParaRPr lang="ru-RU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3159690" y="749999"/>
                <a:ext cx="243009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525" marR="17145" algn="ctr">
                  <a:spcBef>
                    <a:spcPts val="71"/>
                  </a:spcBef>
                  <a:tabLst>
                    <a:tab pos="139065" algn="l"/>
                  </a:tabLst>
                </a:pPr>
                <a:r>
                  <a:rPr lang="ru-RU" sz="1200" b="1" spc="-8" dirty="0">
                    <a:solidFill>
                      <a:srgbClr val="2F6DA4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СОКРАЩЕНИЕ ДЕБИТОРСКОЙ ЗАДОЛЖЕННОСТИ</a:t>
                </a:r>
              </a:p>
            </p:txBody>
          </p:sp>
          <p:grpSp>
            <p:nvGrpSpPr>
              <p:cNvPr id="54" name="Группа 53"/>
              <p:cNvGrpSpPr/>
              <p:nvPr/>
            </p:nvGrpSpPr>
            <p:grpSpPr>
              <a:xfrm>
                <a:off x="3301469" y="1271050"/>
                <a:ext cx="2288320" cy="1015663"/>
                <a:chOff x="222794" y="3216649"/>
                <a:chExt cx="1983642" cy="1015663"/>
              </a:xfrm>
            </p:grpSpPr>
            <p:sp>
              <p:nvSpPr>
                <p:cNvPr id="64" name="Прямоугольник 63"/>
                <p:cNvSpPr/>
                <p:nvPr/>
              </p:nvSpPr>
              <p:spPr>
                <a:xfrm>
                  <a:off x="562482" y="3216649"/>
                  <a:ext cx="1643954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000" dirty="0">
                      <a:solidFill>
                        <a:srgbClr val="2F6DA4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Публикации в СМИ и социальных сетях предприятия информации о проведении рейдов отключения потребителей от услуг теплоснабжения за дебиторскую задолженность</a:t>
                  </a:r>
                </a:p>
              </p:txBody>
            </p:sp>
            <p:sp>
              <p:nvSpPr>
                <p:cNvPr id="65" name="Прямоугольник 64"/>
                <p:cNvSpPr/>
                <p:nvPr/>
              </p:nvSpPr>
              <p:spPr>
                <a:xfrm>
                  <a:off x="222794" y="3318355"/>
                  <a:ext cx="189487" cy="838136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Группа 54"/>
              <p:cNvGrpSpPr/>
              <p:nvPr/>
            </p:nvGrpSpPr>
            <p:grpSpPr>
              <a:xfrm>
                <a:off x="3301469" y="2363788"/>
                <a:ext cx="2288320" cy="293000"/>
                <a:chOff x="124067" y="1411610"/>
                <a:chExt cx="1943588" cy="293000"/>
              </a:xfrm>
            </p:grpSpPr>
            <p:sp>
              <p:nvSpPr>
                <p:cNvPr id="62" name="Прямоугольник 61"/>
                <p:cNvSpPr/>
                <p:nvPr/>
              </p:nvSpPr>
              <p:spPr>
                <a:xfrm>
                  <a:off x="448097" y="1437396"/>
                  <a:ext cx="1619558" cy="2462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000" dirty="0">
                      <a:solidFill>
                        <a:srgbClr val="2F6DA4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Выдача досудебных уведомлений</a:t>
                  </a:r>
                </a:p>
              </p:txBody>
            </p:sp>
            <p:sp>
              <p:nvSpPr>
                <p:cNvPr id="63" name="Прямоугольник 62"/>
                <p:cNvSpPr/>
                <p:nvPr/>
              </p:nvSpPr>
              <p:spPr>
                <a:xfrm>
                  <a:off x="124067" y="1411610"/>
                  <a:ext cx="185661" cy="29300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Группа 55"/>
              <p:cNvGrpSpPr/>
              <p:nvPr/>
            </p:nvGrpSpPr>
            <p:grpSpPr>
              <a:xfrm>
                <a:off x="3304215" y="2774729"/>
                <a:ext cx="2285575" cy="553998"/>
                <a:chOff x="49499" y="639778"/>
                <a:chExt cx="2082155" cy="553998"/>
              </a:xfrm>
            </p:grpSpPr>
            <p:sp>
              <p:nvSpPr>
                <p:cNvPr id="59" name="Прямоугольник 58"/>
                <p:cNvSpPr/>
                <p:nvPr/>
              </p:nvSpPr>
              <p:spPr>
                <a:xfrm>
                  <a:off x="403985" y="639778"/>
                  <a:ext cx="1727669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ru-RU" sz="1000" dirty="0">
                      <a:solidFill>
                        <a:srgbClr val="2F6DA4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Отключения потребителей от услуг горячего водоснабжения за дебиторскую задолженность</a:t>
                  </a:r>
                </a:p>
              </p:txBody>
            </p:sp>
            <p:sp>
              <p:nvSpPr>
                <p:cNvPr id="61" name="Прямоугольник 60"/>
                <p:cNvSpPr/>
                <p:nvPr/>
              </p:nvSpPr>
              <p:spPr>
                <a:xfrm>
                  <a:off x="49499" y="691292"/>
                  <a:ext cx="196635" cy="502484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57" name="Прямоугольник 56"/>
              <p:cNvSpPr/>
              <p:nvPr/>
            </p:nvSpPr>
            <p:spPr>
              <a:xfrm>
                <a:off x="3520060" y="4109561"/>
                <a:ext cx="1881436" cy="230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ru-RU" sz="90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3686937" y="4148036"/>
                <a:ext cx="207483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ru-RU" sz="1000" dirty="0">
                  <a:solidFill>
                    <a:srgbClr val="2F6DA4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Прямоугольник 42"/>
            <p:cNvSpPr/>
            <p:nvPr/>
          </p:nvSpPr>
          <p:spPr>
            <a:xfrm>
              <a:off x="4564997" y="3514315"/>
              <a:ext cx="320404" cy="6171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5116865" y="3538974"/>
              <a:ext cx="2843258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dirty="0">
                  <a:solidFill>
                    <a:srgbClr val="2F6DA4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Совершение исполнительных надписей и передача частным судебным исполнителям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6128498" y="533255"/>
            <a:ext cx="2894185" cy="1998862"/>
            <a:chOff x="3159690" y="698566"/>
            <a:chExt cx="2438678" cy="3950127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3164094" y="698566"/>
              <a:ext cx="2434274" cy="3311399"/>
            </a:xfrm>
            <a:prstGeom prst="roundRect">
              <a:avLst>
                <a:gd name="adj" fmla="val 39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Восстановление изоляции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159690" y="859463"/>
              <a:ext cx="2430099" cy="5474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 marR="17145" algn="ctr">
                <a:spcBef>
                  <a:spcPts val="71"/>
                </a:spcBef>
                <a:tabLst>
                  <a:tab pos="139065" algn="l"/>
                </a:tabLst>
              </a:pPr>
              <a:r>
                <a:rPr lang="ru-RU" sz="1200" b="1" spc="-8" dirty="0">
                  <a:solidFill>
                    <a:srgbClr val="2F6DA4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УЛУЧШЕНИЕ ОКАЗАНИЯ УСЛУГ</a:t>
              </a: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3269342" y="1583339"/>
              <a:ext cx="2239748" cy="1094804"/>
              <a:chOff x="96780" y="631161"/>
              <a:chExt cx="1902332" cy="1094804"/>
            </a:xfrm>
          </p:grpSpPr>
          <p:sp>
            <p:nvSpPr>
              <p:cNvPr id="72" name="Прямоугольник 71"/>
              <p:cNvSpPr/>
              <p:nvPr/>
            </p:nvSpPr>
            <p:spPr>
              <a:xfrm>
                <a:off x="287043" y="631161"/>
                <a:ext cx="1712069" cy="10948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00" dirty="0">
                    <a:solidFill>
                      <a:srgbClr val="2F6DA4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Внедрение электронного акта готовности к отопительному сезону через платформу </a:t>
                </a:r>
                <a:r>
                  <a:rPr lang="en-US" sz="1000" dirty="0">
                    <a:solidFill>
                      <a:srgbClr val="2F6DA4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Smart </a:t>
                </a:r>
                <a:r>
                  <a:rPr lang="ru-RU" sz="1000" dirty="0">
                    <a:solidFill>
                      <a:srgbClr val="2F6DA4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ЖКХ</a:t>
                </a: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96780" y="669369"/>
                <a:ext cx="140729" cy="105099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7" name="Группа 66"/>
            <p:cNvGrpSpPr/>
            <p:nvPr/>
          </p:nvGrpSpPr>
          <p:grpSpPr>
            <a:xfrm>
              <a:off x="3277062" y="2749008"/>
              <a:ext cx="2182753" cy="1293921"/>
              <a:chOff x="24763" y="614057"/>
              <a:chExt cx="1988484" cy="1293921"/>
            </a:xfrm>
          </p:grpSpPr>
          <p:sp>
            <p:nvSpPr>
              <p:cNvPr id="70" name="Прямоугольник 69"/>
              <p:cNvSpPr/>
              <p:nvPr/>
            </p:nvSpPr>
            <p:spPr>
              <a:xfrm>
                <a:off x="221802" y="614057"/>
                <a:ext cx="1791445" cy="12939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000" dirty="0">
                    <a:solidFill>
                      <a:srgbClr val="2F6DA4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Автоматизация внесения данных по Актам отключение/подключение услуг теплоснабжения</a:t>
                </a:r>
              </a:p>
            </p:txBody>
          </p:sp>
          <p:sp>
            <p:nvSpPr>
              <p:cNvPr id="71" name="Прямоугольник 70"/>
              <p:cNvSpPr/>
              <p:nvPr/>
            </p:nvSpPr>
            <p:spPr>
              <a:xfrm>
                <a:off x="24763" y="732316"/>
                <a:ext cx="150942" cy="80093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" name="Прямоугольник 67"/>
            <p:cNvSpPr/>
            <p:nvPr/>
          </p:nvSpPr>
          <p:spPr>
            <a:xfrm>
              <a:off x="3520060" y="4109560"/>
              <a:ext cx="1881436" cy="5391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9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41F52E2-C20B-E3A3-1C07-41D3BB94D9AE}"/>
              </a:ext>
            </a:extLst>
          </p:cNvPr>
          <p:cNvGrpSpPr/>
          <p:nvPr/>
        </p:nvGrpSpPr>
        <p:grpSpPr>
          <a:xfrm>
            <a:off x="6133724" y="2267160"/>
            <a:ext cx="3082877" cy="2790706"/>
            <a:chOff x="3164094" y="-468983"/>
            <a:chExt cx="2597673" cy="5989601"/>
          </a:xfrm>
        </p:grpSpPr>
        <p:sp>
          <p:nvSpPr>
            <p:cNvPr id="6" name="Скругленный прямоугольник 50">
              <a:extLst>
                <a:ext uri="{FF2B5EF4-FFF2-40B4-BE49-F238E27FC236}">
                  <a16:creationId xmlns:a16="http://schemas.microsoft.com/office/drawing/2014/main" id="{2FBF0BA1-5837-D584-0C6A-49766211F26A}"/>
                </a:ext>
              </a:extLst>
            </p:cNvPr>
            <p:cNvSpPr/>
            <p:nvPr/>
          </p:nvSpPr>
          <p:spPr>
            <a:xfrm>
              <a:off x="3164094" y="-468983"/>
              <a:ext cx="2434274" cy="5989601"/>
            </a:xfrm>
            <a:prstGeom prst="roundRect">
              <a:avLst>
                <a:gd name="adj" fmla="val 396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Восстановление изоляции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0622DD40-FAF9-3B82-66FD-6AF207EF4C89}"/>
                </a:ext>
              </a:extLst>
            </p:cNvPr>
            <p:cNvSpPr/>
            <p:nvPr/>
          </p:nvSpPr>
          <p:spPr>
            <a:xfrm>
              <a:off x="3245728" y="-446926"/>
              <a:ext cx="2430099" cy="5945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 marR="17145" algn="ctr">
                <a:spcBef>
                  <a:spcPts val="71"/>
                </a:spcBef>
                <a:tabLst>
                  <a:tab pos="139065" algn="l"/>
                </a:tabLst>
              </a:pPr>
              <a:r>
                <a:rPr lang="ru-RU" sz="1200" b="1" spc="-8" dirty="0">
                  <a:solidFill>
                    <a:srgbClr val="2F6DA4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Возможное изменение тарифа</a:t>
              </a: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C109F577-CD90-69E5-7551-3753CCE8E950}"/>
                </a:ext>
              </a:extLst>
            </p:cNvPr>
            <p:cNvGrpSpPr/>
            <p:nvPr/>
          </p:nvGrpSpPr>
          <p:grpSpPr>
            <a:xfrm>
              <a:off x="3289369" y="246850"/>
              <a:ext cx="2144512" cy="2278970"/>
              <a:chOff x="113791" y="-705328"/>
              <a:chExt cx="1821443" cy="2278970"/>
            </a:xfrm>
          </p:grpSpPr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36276D8-8DD7-3F3A-853F-78FA8A740830}"/>
                  </a:ext>
                </a:extLst>
              </p:cNvPr>
              <p:cNvSpPr/>
              <p:nvPr/>
            </p:nvSpPr>
            <p:spPr>
              <a:xfrm>
                <a:off x="315676" y="-705328"/>
                <a:ext cx="1619558" cy="22789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900" dirty="0">
                    <a:solidFill>
                      <a:srgbClr val="2F6DA4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Руководствуясь статьей 22 Закона РК «О естественных монополиях» ТОО «</a:t>
                </a:r>
                <a:r>
                  <a:rPr lang="ru-RU" sz="900" dirty="0" err="1">
                    <a:solidFill>
                      <a:srgbClr val="2F6DA4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АлТС</a:t>
                </a:r>
                <a:r>
                  <a:rPr lang="ru-RU" sz="900" dirty="0">
                    <a:solidFill>
                      <a:srgbClr val="2F6DA4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» планирует обратится с заявкой на повышение тарифа до истечения его срока действия в случае изменения стоимости стратегических товаров</a:t>
                </a:r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30ADF5E-9C9A-3A47-2A5F-1F6FEA5E1DA6}"/>
                  </a:ext>
                </a:extLst>
              </p:cNvPr>
              <p:cNvSpPr/>
              <p:nvPr/>
            </p:nvSpPr>
            <p:spPr>
              <a:xfrm>
                <a:off x="113791" y="-632139"/>
                <a:ext cx="187218" cy="209178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31E18628-B658-F591-A5BE-FD5DF4B0D97A}"/>
                </a:ext>
              </a:extLst>
            </p:cNvPr>
            <p:cNvSpPr/>
            <p:nvPr/>
          </p:nvSpPr>
          <p:spPr>
            <a:xfrm>
              <a:off x="3520060" y="4109561"/>
              <a:ext cx="1881436" cy="495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9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3ABC5BF-5808-5BF2-436D-434C9436CD69}"/>
                </a:ext>
              </a:extLst>
            </p:cNvPr>
            <p:cNvSpPr/>
            <p:nvPr/>
          </p:nvSpPr>
          <p:spPr>
            <a:xfrm>
              <a:off x="3686937" y="4148035"/>
              <a:ext cx="2074830" cy="5284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sz="1000" dirty="0">
                <a:solidFill>
                  <a:srgbClr val="2F6DA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BBF3506-EA4E-A5EE-6CBC-D5966521B82A}"/>
              </a:ext>
            </a:extLst>
          </p:cNvPr>
          <p:cNvSpPr/>
          <p:nvPr/>
        </p:nvSpPr>
        <p:spPr>
          <a:xfrm>
            <a:off x="6284574" y="3689752"/>
            <a:ext cx="259421" cy="12695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C453591-96B2-0A2E-B6CB-8BFD74ECE6DE}"/>
              </a:ext>
            </a:extLst>
          </p:cNvPr>
          <p:cNvSpPr/>
          <p:nvPr/>
        </p:nvSpPr>
        <p:spPr>
          <a:xfrm>
            <a:off x="6564490" y="3733469"/>
            <a:ext cx="2262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2F6DA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Руководствуясь статьей 15 Закона РК «О естественных монополиях» ТОО «</a:t>
            </a:r>
            <a:r>
              <a:rPr lang="ru-RU" sz="900" dirty="0" err="1">
                <a:solidFill>
                  <a:srgbClr val="2F6DA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АлТС</a:t>
            </a:r>
            <a:r>
              <a:rPr lang="ru-RU" sz="900" dirty="0">
                <a:solidFill>
                  <a:srgbClr val="2F6DA4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»</a:t>
            </a:r>
            <a:r>
              <a:rPr lang="ru-RU" sz="900" dirty="0">
                <a:solidFill>
                  <a:srgbClr val="2F6DA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производится подготовка материалов для подачи заявки на утверждение тарифа на среднесрочный период 2027-2031 годы. Планируемая дата подачи до 1 июля 2026 года </a:t>
            </a:r>
          </a:p>
        </p:txBody>
      </p:sp>
    </p:spTree>
    <p:extLst>
      <p:ext uri="{BB962C8B-B14F-4D97-AF65-F5344CB8AC3E}">
        <p14:creationId xmlns:p14="http://schemas.microsoft.com/office/powerpoint/2010/main" val="414881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олилиния 41"/>
          <p:cNvSpPr/>
          <p:nvPr/>
        </p:nvSpPr>
        <p:spPr>
          <a:xfrm>
            <a:off x="97722" y="2880648"/>
            <a:ext cx="5688825" cy="2535950"/>
          </a:xfrm>
          <a:custGeom>
            <a:avLst/>
            <a:gdLst>
              <a:gd name="connsiteX0" fmla="*/ 3378394 w 5412493"/>
              <a:gd name="connsiteY0" fmla="*/ 71956 h 2535950"/>
              <a:gd name="connsiteX1" fmla="*/ 5095512 w 5412493"/>
              <a:gd name="connsiteY1" fmla="*/ 106857 h 2535950"/>
              <a:gd name="connsiteX2" fmla="*/ 5332837 w 5412493"/>
              <a:gd name="connsiteY2" fmla="*/ 1091059 h 2535950"/>
              <a:gd name="connsiteX3" fmla="*/ 4167151 w 5412493"/>
              <a:gd name="connsiteY3" fmla="*/ 1426106 h 2535950"/>
              <a:gd name="connsiteX4" fmla="*/ 900440 w 5412493"/>
              <a:gd name="connsiteY4" fmla="*/ 1223681 h 2535950"/>
              <a:gd name="connsiteX5" fmla="*/ 0 w 5412493"/>
              <a:gd name="connsiteY5" fmla="*/ 2535950 h 253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12493" h="2535950">
                <a:moveTo>
                  <a:pt x="3378394" y="71956"/>
                </a:moveTo>
                <a:cubicBezTo>
                  <a:pt x="4074083" y="4481"/>
                  <a:pt x="4769772" y="-62994"/>
                  <a:pt x="5095512" y="106857"/>
                </a:cubicBezTo>
                <a:cubicBezTo>
                  <a:pt x="5421253" y="276708"/>
                  <a:pt x="5487564" y="871184"/>
                  <a:pt x="5332837" y="1091059"/>
                </a:cubicBezTo>
                <a:cubicBezTo>
                  <a:pt x="5178110" y="1310934"/>
                  <a:pt x="4905884" y="1404002"/>
                  <a:pt x="4167151" y="1426106"/>
                </a:cubicBezTo>
                <a:cubicBezTo>
                  <a:pt x="3428418" y="1448210"/>
                  <a:pt x="1594965" y="1038707"/>
                  <a:pt x="900440" y="1223681"/>
                </a:cubicBezTo>
                <a:cubicBezTo>
                  <a:pt x="205915" y="1408655"/>
                  <a:pt x="102957" y="1972302"/>
                  <a:pt x="0" y="2535950"/>
                </a:cubicBezTo>
              </a:path>
            </a:pathLst>
          </a:custGeom>
          <a:noFill/>
          <a:ln w="25400">
            <a:solidFill>
              <a:srgbClr val="0085C4">
                <a:alpha val="94000"/>
              </a:srgbClr>
            </a:solidFill>
            <a:prstDash val="solid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2553332" y="2125914"/>
            <a:ext cx="1219198" cy="927674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16" name="Полилиния 15"/>
          <p:cNvSpPr/>
          <p:nvPr/>
        </p:nvSpPr>
        <p:spPr>
          <a:xfrm>
            <a:off x="809698" y="834409"/>
            <a:ext cx="5571473" cy="1416168"/>
          </a:xfrm>
          <a:custGeom>
            <a:avLst/>
            <a:gdLst>
              <a:gd name="connsiteX0" fmla="*/ 1759483 w 5326341"/>
              <a:gd name="connsiteY0" fmla="*/ 1393520 h 1404378"/>
              <a:gd name="connsiteX1" fmla="*/ 272710 w 5326341"/>
              <a:gd name="connsiteY1" fmla="*/ 1295798 h 1404378"/>
              <a:gd name="connsiteX2" fmla="*/ 42365 w 5326341"/>
              <a:gd name="connsiteY2" fmla="*/ 611743 h 1404378"/>
              <a:gd name="connsiteX3" fmla="*/ 789242 w 5326341"/>
              <a:gd name="connsiteY3" fmla="*/ 95212 h 1404378"/>
              <a:gd name="connsiteX4" fmla="*/ 3134573 w 5326341"/>
              <a:gd name="connsiteY4" fmla="*/ 74271 h 1404378"/>
              <a:gd name="connsiteX5" fmla="*/ 5326341 w 5326341"/>
              <a:gd name="connsiteY5" fmla="*/ 870009 h 140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26341" h="1404378">
                <a:moveTo>
                  <a:pt x="1759483" y="1393520"/>
                </a:moveTo>
                <a:cubicBezTo>
                  <a:pt x="1159189" y="1409807"/>
                  <a:pt x="558896" y="1426094"/>
                  <a:pt x="272710" y="1295798"/>
                </a:cubicBezTo>
                <a:cubicBezTo>
                  <a:pt x="-13476" y="1165502"/>
                  <a:pt x="-43724" y="811841"/>
                  <a:pt x="42365" y="611743"/>
                </a:cubicBezTo>
                <a:cubicBezTo>
                  <a:pt x="128454" y="411645"/>
                  <a:pt x="273874" y="184791"/>
                  <a:pt x="789242" y="95212"/>
                </a:cubicBezTo>
                <a:cubicBezTo>
                  <a:pt x="1304610" y="5633"/>
                  <a:pt x="2378390" y="-54862"/>
                  <a:pt x="3134573" y="74271"/>
                </a:cubicBezTo>
                <a:cubicBezTo>
                  <a:pt x="3890756" y="203404"/>
                  <a:pt x="4608548" y="536706"/>
                  <a:pt x="5326341" y="870009"/>
                </a:cubicBezTo>
              </a:path>
            </a:pathLst>
          </a:custGeom>
          <a:noFill/>
          <a:ln w="25400">
            <a:solidFill>
              <a:srgbClr val="E64638">
                <a:alpha val="94000"/>
              </a:srgbClr>
            </a:solidFill>
            <a:prstDash val="solid"/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9" name="Google Shape;499;p90"/>
          <p:cNvSpPr txBox="1"/>
          <p:nvPr/>
        </p:nvSpPr>
        <p:spPr>
          <a:xfrm>
            <a:off x="-1" y="130533"/>
            <a:ext cx="6324598" cy="259227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>
            <a:defPPr>
              <a:defRPr lang="en-US"/>
            </a:defPPr>
            <a:lvl1pPr marL="9525" algn="ctr">
              <a:lnSpc>
                <a:spcPct val="90000"/>
              </a:lnSpc>
              <a:spcBef>
                <a:spcPts val="75"/>
              </a:spcBef>
              <a:defRPr sz="1200" b="1" kern="0">
                <a:ln w="0"/>
                <a:solidFill>
                  <a:srgbClr val="0070C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" sz="1050" dirty="0">
                <a:solidFill>
                  <a:srgbClr val="DB3F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«АЛМАТЫ ЖЫЛУ ЖҮЙЕСІ» ЖШС         </a:t>
            </a:r>
            <a:r>
              <a:rPr lang="ru" sz="1050" dirty="0">
                <a:solidFill>
                  <a:srgbClr val="008AC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ТОО «АЛМАТИНСКИЕ ТЕПЛОВЫЕ СЕТИ</a:t>
            </a:r>
            <a:endParaRPr sz="1050" dirty="0">
              <a:solidFill>
                <a:srgbClr val="008AC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-1" y="1068999"/>
            <a:ext cx="6324599" cy="872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НАЗАРЛАРЫ</a:t>
            </a:r>
            <a:r>
              <a:rPr lang="kk-KZ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ҢЫЗҒА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РАХМЕТ</a:t>
            </a:r>
            <a: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324600" y="0"/>
            <a:ext cx="2819401" cy="5150285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innerShdw blurRad="63500" dist="50800" dir="1080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ZIZ | Сайты для лучших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245" y="628648"/>
            <a:ext cx="384037" cy="38403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3230185"/>
            <a:ext cx="6324599" cy="691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8AC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СПАСИБО ЗА ВНИМАНИЕ</a:t>
            </a:r>
          </a:p>
        </p:txBody>
      </p:sp>
      <p:pic>
        <p:nvPicPr>
          <p:cNvPr id="26" name="Picture 10" descr="Call Center Worker With Headset Free People Icons PNG Transparent  Background, Free Download #2009 - FreeIcons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52" y="121993"/>
            <a:ext cx="405408" cy="38954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1594383"/>
            <a:ext cx="474616" cy="4746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50" y="1137245"/>
            <a:ext cx="333610" cy="3336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66" y="2814621"/>
            <a:ext cx="3492435" cy="2335664"/>
          </a:xfrm>
          <a:custGeom>
            <a:avLst/>
            <a:gdLst>
              <a:gd name="connsiteX0" fmla="*/ 673033 w 3492435"/>
              <a:gd name="connsiteY0" fmla="*/ 0 h 2328290"/>
              <a:gd name="connsiteX1" fmla="*/ 3492435 w 3492435"/>
              <a:gd name="connsiteY1" fmla="*/ 0 h 2328290"/>
              <a:gd name="connsiteX2" fmla="*/ 3492435 w 3492435"/>
              <a:gd name="connsiteY2" fmla="*/ 2328290 h 2328290"/>
              <a:gd name="connsiteX3" fmla="*/ 0 w 3492435"/>
              <a:gd name="connsiteY3" fmla="*/ 2328290 h 2328290"/>
              <a:gd name="connsiteX4" fmla="*/ 0 w 3492435"/>
              <a:gd name="connsiteY4" fmla="*/ 402569 h 2328290"/>
              <a:gd name="connsiteX5" fmla="*/ 673033 w 3492435"/>
              <a:gd name="connsiteY5" fmla="*/ 402569 h 232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2435" h="2328290">
                <a:moveTo>
                  <a:pt x="673033" y="0"/>
                </a:moveTo>
                <a:lnTo>
                  <a:pt x="3492435" y="0"/>
                </a:lnTo>
                <a:lnTo>
                  <a:pt x="3492435" y="2328290"/>
                </a:lnTo>
                <a:lnTo>
                  <a:pt x="0" y="2328290"/>
                </a:lnTo>
                <a:lnTo>
                  <a:pt x="0" y="402569"/>
                </a:lnTo>
                <a:lnTo>
                  <a:pt x="673033" y="402569"/>
                </a:lnTo>
                <a:close/>
              </a:path>
            </a:pathLst>
          </a:custGeom>
        </p:spPr>
      </p:pic>
      <p:sp>
        <p:nvSpPr>
          <p:cNvPr id="31" name="Прямоугольник 30"/>
          <p:cNvSpPr/>
          <p:nvPr/>
        </p:nvSpPr>
        <p:spPr>
          <a:xfrm>
            <a:off x="6842360" y="158475"/>
            <a:ext cx="2301641" cy="30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+7 (727) 341-07-77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842360" y="659162"/>
            <a:ext cx="2301640" cy="30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+7 (701) 027-11-20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842360" y="1159849"/>
            <a:ext cx="2301640" cy="30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www.alts.kz</a:t>
            </a:r>
            <a:endParaRPr lang="ru-RU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842360" y="1660536"/>
            <a:ext cx="2301640" cy="30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info@alts.kz</a:t>
            </a:r>
            <a:endParaRPr lang="ru-RU" sz="1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438900" y="81456"/>
            <a:ext cx="2432050" cy="2033094"/>
          </a:xfrm>
          <a:prstGeom prst="roundRect">
            <a:avLst>
              <a:gd name="adj" fmla="val 8859"/>
            </a:avLst>
          </a:prstGeom>
          <a:solidFill>
            <a:srgbClr val="F2F2F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0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58025E-6 L -2.57517 3.58025E-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90808" y="73706"/>
            <a:ext cx="7903892" cy="313932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600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Характеристики тепловых сетей ТОО «АлТС» за 2025 год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438624"/>
            <a:ext cx="5559536" cy="275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Протяженность тепловых сетей ТОО "</a:t>
            </a:r>
            <a:r>
              <a:rPr lang="ru-RU" sz="1200" b="1" dirty="0" err="1">
                <a:solidFill>
                  <a:srgbClr val="0087C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АлТС</a:t>
            </a:r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по сроку эксплуатации  </a:t>
            </a:r>
            <a:endParaRPr lang="ru-RU" sz="1200" dirty="0">
              <a:solidFill>
                <a:srgbClr val="0087C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0" y="646563"/>
            <a:ext cx="8966681" cy="80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450"/>
              </a:spcBef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31.12.2025г. протяженность тепловых сетей  составила: 1 409,8 км, в том числе: МТС: 315,8 км  (22,4%),  РТС  1094,0 км (77,6%). </a:t>
            </a:r>
          </a:p>
          <a:p>
            <a:pPr algn="just">
              <a:lnSpc>
                <a:spcPct val="107000"/>
              </a:lnSpc>
              <a:spcBef>
                <a:spcPts val="450"/>
              </a:spcBef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 этом, доля тепловых сетей со сроком эксплуатации свыше 25 лет составляет 53,9% или 760,4 км, в том числе: РТС 60,8% или 665,2 км и МТС 30,1% или 95,2 км.</a:t>
            </a:r>
            <a:endParaRPr lang="en-US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endParaRPr lang="en-US" sz="1000" b="1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930" y="2660480"/>
            <a:ext cx="5539676" cy="275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Протяженности сетей в зависимости от диаметров трубопроводов</a:t>
            </a:r>
            <a:r>
              <a:rPr lang="ru-RU" sz="900" b="1" dirty="0">
                <a:solidFill>
                  <a:srgbClr val="0087C5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458678"/>
              </p:ext>
            </p:extLst>
          </p:nvPr>
        </p:nvGraphicFramePr>
        <p:xfrm>
          <a:off x="107951" y="2987243"/>
          <a:ext cx="5143004" cy="1832970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1476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1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671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Протяженность</a:t>
                      </a:r>
                      <a:endParaRPr lang="ru-RU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Диаметры, мм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1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40-80</a:t>
                      </a:r>
                      <a:endParaRPr lang="ru-RU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100-250</a:t>
                      </a:r>
                      <a:endParaRPr lang="ru-RU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300-400</a:t>
                      </a:r>
                      <a:endParaRPr lang="ru-RU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500-800</a:t>
                      </a:r>
                      <a:endParaRPr lang="ru-RU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МТС</a:t>
                      </a:r>
                      <a:endParaRPr lang="ru-RU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8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1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0,680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75,760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149,958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39,392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1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315,8</a:t>
                      </a:r>
                      <a:endParaRPr lang="en-US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0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23,99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12,47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1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РТС</a:t>
                      </a:r>
                      <a:endParaRPr lang="ru-RU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1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553,439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517,140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22,764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0,652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94,0</a:t>
                      </a:r>
                      <a:endParaRPr lang="en-US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1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50,59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47,27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KZ" sz="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1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</a:t>
                      </a:r>
                      <a:endParaRPr lang="ru-RU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US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71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554,119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567,142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98,525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150,611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800" b="0" i="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39,392</a:t>
                      </a:r>
                      <a:endParaRPr lang="en-US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409,8</a:t>
                      </a:r>
                      <a:endParaRPr lang="en-US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71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8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39,30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10,68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K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1" u="none" strike="noStrik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8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5417032" y="1168088"/>
            <a:ext cx="3726969" cy="3982197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innerShdw blurRad="63500" dist="50800" dir="10800000">
              <a:schemeClr val="tx1"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122821133"/>
              </p:ext>
            </p:extLst>
          </p:nvPr>
        </p:nvGraphicFramePr>
        <p:xfrm>
          <a:off x="5559536" y="1209996"/>
          <a:ext cx="3604324" cy="1769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706968167"/>
              </p:ext>
            </p:extLst>
          </p:nvPr>
        </p:nvGraphicFramePr>
        <p:xfrm>
          <a:off x="5417031" y="3025212"/>
          <a:ext cx="3726970" cy="2118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9" name="Прямая соединительная линия 18"/>
          <p:cNvCxnSpPr/>
          <p:nvPr/>
        </p:nvCxnSpPr>
        <p:spPr>
          <a:xfrm>
            <a:off x="5417031" y="3025212"/>
            <a:ext cx="37269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7951" y="1266467"/>
          <a:ext cx="5175624" cy="1264966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271206">
                  <a:extLst>
                    <a:ext uri="{9D8B030D-6E8A-4147-A177-3AD203B41FA5}">
                      <a16:colId xmlns:a16="http://schemas.microsoft.com/office/drawing/2014/main" val="2956121512"/>
                    </a:ext>
                  </a:extLst>
                </a:gridCol>
                <a:gridCol w="674517">
                  <a:extLst>
                    <a:ext uri="{9D8B030D-6E8A-4147-A177-3AD203B41FA5}">
                      <a16:colId xmlns:a16="http://schemas.microsoft.com/office/drawing/2014/main" val="2936775607"/>
                    </a:ext>
                  </a:extLst>
                </a:gridCol>
                <a:gridCol w="570746">
                  <a:extLst>
                    <a:ext uri="{9D8B030D-6E8A-4147-A177-3AD203B41FA5}">
                      <a16:colId xmlns:a16="http://schemas.microsoft.com/office/drawing/2014/main" val="2961150371"/>
                    </a:ext>
                  </a:extLst>
                </a:gridCol>
                <a:gridCol w="674517">
                  <a:extLst>
                    <a:ext uri="{9D8B030D-6E8A-4147-A177-3AD203B41FA5}">
                      <a16:colId xmlns:a16="http://schemas.microsoft.com/office/drawing/2014/main" val="1138698989"/>
                    </a:ext>
                  </a:extLst>
                </a:gridCol>
                <a:gridCol w="570746">
                  <a:extLst>
                    <a:ext uri="{9D8B030D-6E8A-4147-A177-3AD203B41FA5}">
                      <a16:colId xmlns:a16="http://schemas.microsoft.com/office/drawing/2014/main" val="611686446"/>
                    </a:ext>
                  </a:extLst>
                </a:gridCol>
                <a:gridCol w="791261">
                  <a:extLst>
                    <a:ext uri="{9D8B030D-6E8A-4147-A177-3AD203B41FA5}">
                      <a16:colId xmlns:a16="http://schemas.microsoft.com/office/drawing/2014/main" val="817263321"/>
                    </a:ext>
                  </a:extLst>
                </a:gridCol>
                <a:gridCol w="622631">
                  <a:extLst>
                    <a:ext uri="{9D8B030D-6E8A-4147-A177-3AD203B41FA5}">
                      <a16:colId xmlns:a16="http://schemas.microsoft.com/office/drawing/2014/main" val="1987051533"/>
                    </a:ext>
                  </a:extLst>
                </a:gridCol>
              </a:tblGrid>
              <a:tr h="15502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эксплуатации</a:t>
                      </a:r>
                      <a:endParaRPr lang="ru-RU" sz="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РТС</a:t>
                      </a:r>
                      <a:endParaRPr lang="ru-RU" sz="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МТС</a:t>
                      </a:r>
                      <a:endParaRPr lang="ru-RU" sz="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</a:t>
                      </a:r>
                      <a:endParaRPr lang="ru-RU" sz="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779835"/>
                  </a:ext>
                </a:extLst>
              </a:tr>
              <a:tr h="1550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км</a:t>
                      </a:r>
                      <a:endParaRPr lang="ru-RU" sz="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8769887"/>
                  </a:ext>
                </a:extLst>
              </a:tr>
              <a:tr h="136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5 лет</a:t>
                      </a:r>
                      <a:endParaRPr lang="ru-RU" sz="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36,657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2234652"/>
                  </a:ext>
                </a:extLst>
              </a:tr>
              <a:tr h="136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5 до 10 лет</a:t>
                      </a:r>
                      <a:endParaRPr lang="ru-RU" sz="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51,459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158214"/>
                  </a:ext>
                </a:extLst>
              </a:tr>
              <a:tr h="136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10 до 15 лет</a:t>
                      </a:r>
                      <a:endParaRPr lang="ru-RU" sz="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79,810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5522621"/>
                  </a:ext>
                </a:extLst>
              </a:tr>
              <a:tr h="136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15 до 20 лет</a:t>
                      </a:r>
                      <a:endParaRPr lang="ru-RU" sz="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48,914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878875"/>
                  </a:ext>
                </a:extLst>
              </a:tr>
              <a:tr h="136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20 до 25 лет</a:t>
                      </a:r>
                      <a:endParaRPr lang="ru-RU" sz="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008164"/>
                  </a:ext>
                </a:extLst>
              </a:tr>
              <a:tr h="136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свыше 25 лет</a:t>
                      </a:r>
                      <a:endParaRPr lang="ru-RU" sz="80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665,2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95,197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760,4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080662"/>
                  </a:ext>
                </a:extLst>
              </a:tr>
              <a:tr h="1364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8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1 094,0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315,794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1 409,8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KZ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224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153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90808" y="73706"/>
            <a:ext cx="7916592" cy="313932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Информация о состоянии тепловых сетей за 2021-2025 годы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02B641-2A37-40AF-8CB3-DFD8ED52E98D}"/>
              </a:ext>
            </a:extLst>
          </p:cNvPr>
          <p:cNvSpPr txBox="1"/>
          <p:nvPr/>
        </p:nvSpPr>
        <p:spPr>
          <a:xfrm>
            <a:off x="-325130" y="459108"/>
            <a:ext cx="49244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>
                <a:solidFill>
                  <a:srgbClr val="2F6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Диаграмма 1 - Общая протяженность тепловых сетей</a:t>
            </a:r>
            <a:endParaRPr lang="en-US" sz="1100" b="1" i="1" dirty="0">
              <a:solidFill>
                <a:srgbClr val="2F6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3971255"/>
              </p:ext>
            </p:extLst>
          </p:nvPr>
        </p:nvGraphicFramePr>
        <p:xfrm>
          <a:off x="-14897" y="725623"/>
          <a:ext cx="4614169" cy="208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Прямая соединительная линия 19"/>
          <p:cNvCxnSpPr/>
          <p:nvPr/>
        </p:nvCxnSpPr>
        <p:spPr>
          <a:xfrm>
            <a:off x="0" y="2840949"/>
            <a:ext cx="91510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FE7686C-82AE-4B7D-A83F-CB9687F05E5C}"/>
              </a:ext>
            </a:extLst>
          </p:cNvPr>
          <p:cNvSpPr txBox="1"/>
          <p:nvPr/>
        </p:nvSpPr>
        <p:spPr>
          <a:xfrm>
            <a:off x="4457416" y="438300"/>
            <a:ext cx="4606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i="1" dirty="0">
                <a:solidFill>
                  <a:srgbClr val="2F6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Диаграмма 2 - Протяженность тепловых сетей  со сроком эксплуатации более 25 лет</a:t>
            </a:r>
            <a:endParaRPr lang="en-US" sz="1050" b="1" i="1" dirty="0">
              <a:solidFill>
                <a:srgbClr val="2F6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860463"/>
              </p:ext>
            </p:extLst>
          </p:nvPr>
        </p:nvGraphicFramePr>
        <p:xfrm>
          <a:off x="4528526" y="798740"/>
          <a:ext cx="4464050" cy="2058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4771340"/>
              </p:ext>
            </p:extLst>
          </p:nvPr>
        </p:nvGraphicFramePr>
        <p:xfrm>
          <a:off x="-7013" y="3279331"/>
          <a:ext cx="4491322" cy="1861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6C258B76-AFBB-4FA6-A80F-C4E1A1DA858A}"/>
              </a:ext>
            </a:extLst>
          </p:cNvPr>
          <p:cNvSpPr txBox="1"/>
          <p:nvPr/>
        </p:nvSpPr>
        <p:spPr>
          <a:xfrm>
            <a:off x="135223" y="2901208"/>
            <a:ext cx="446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2F6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Диаграмма 3 - Количество повреждений</a:t>
            </a:r>
            <a:endParaRPr lang="en-US" sz="1200" b="1" i="1" dirty="0">
              <a:solidFill>
                <a:srgbClr val="2F6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258B76-AFBB-4FA6-A80F-C4E1A1DA858A}"/>
              </a:ext>
            </a:extLst>
          </p:cNvPr>
          <p:cNvSpPr txBox="1"/>
          <p:nvPr/>
        </p:nvSpPr>
        <p:spPr>
          <a:xfrm>
            <a:off x="4484309" y="2884484"/>
            <a:ext cx="4464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2F6D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Диаграмма 4 - Реконструкция тепловых сетей</a:t>
            </a:r>
            <a:endParaRPr lang="en-US" sz="1200" b="1" i="1" dirty="0">
              <a:solidFill>
                <a:srgbClr val="2F6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5" name="Диаграмма 24">
            <a:extLst>
              <a:ext uri="{FF2B5EF4-FFF2-40B4-BE49-F238E27FC236}">
                <a16:creationId xmlns:a16="http://schemas.microsoft.com/office/drawing/2014/main" id="{D1185D12-44A8-4C7A-B032-304E997008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273100"/>
              </p:ext>
            </p:extLst>
          </p:nvPr>
        </p:nvGraphicFramePr>
        <p:xfrm>
          <a:off x="4528526" y="3332418"/>
          <a:ext cx="4464050" cy="1905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36942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516032" y="80012"/>
            <a:ext cx="6244222" cy="313932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600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Исполнение инвестиционной программы за 2025 год </a:t>
            </a:r>
          </a:p>
        </p:txBody>
      </p:sp>
      <p:pic>
        <p:nvPicPr>
          <p:cNvPr id="4" name="Рисунок 3" descr="Изображение выглядит как текст, диаграмма, Параллельный, число">
            <a:extLst>
              <a:ext uri="{FF2B5EF4-FFF2-40B4-BE49-F238E27FC236}">
                <a16:creationId xmlns:a16="http://schemas.microsoft.com/office/drawing/2014/main" id="{AAD96A4E-9C98-5DE4-6E7E-40159F2D9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" y="646337"/>
            <a:ext cx="9141730" cy="44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87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B8107-E34F-43E5-8234-26698D7FA236}" type="slidenum">
              <a:rPr lang="ru-RU" smtClean="0"/>
              <a:pPr/>
              <a:t>7</a:t>
            </a:fld>
            <a:endParaRPr lang="ru-RU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2"/>
          <p:cNvSpPr txBox="1">
            <a:spLocks/>
          </p:cNvSpPr>
          <p:nvPr/>
        </p:nvSpPr>
        <p:spPr>
          <a:xfrm>
            <a:off x="8572500" y="0"/>
            <a:ext cx="571500" cy="459784"/>
          </a:xfrm>
          <a:prstGeom prst="rect">
            <a:avLst/>
          </a:prstGeom>
          <a:solidFill>
            <a:srgbClr val="0087C5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16032" y="80012"/>
            <a:ext cx="6244222" cy="313932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600" b="1" kern="0" dirty="0">
                <a:ln w="0"/>
                <a:solidFill>
                  <a:srgbClr val="0087C5"/>
                </a:solidFill>
                <a:latin typeface="Arial"/>
                <a:ea typeface="+mj-ea"/>
                <a:cs typeface="Arial"/>
              </a:rPr>
              <a:t>Исполнение инвестиционной программы за 2025 год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03207"/>
              </p:ext>
            </p:extLst>
          </p:nvPr>
        </p:nvGraphicFramePr>
        <p:xfrm>
          <a:off x="130562" y="514326"/>
          <a:ext cx="8841989" cy="458789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95118">
                  <a:extLst>
                    <a:ext uri="{9D8B030D-6E8A-4147-A177-3AD203B41FA5}">
                      <a16:colId xmlns:a16="http://schemas.microsoft.com/office/drawing/2014/main" val="3515778793"/>
                    </a:ext>
                  </a:extLst>
                </a:gridCol>
                <a:gridCol w="3104806">
                  <a:extLst>
                    <a:ext uri="{9D8B030D-6E8A-4147-A177-3AD203B41FA5}">
                      <a16:colId xmlns:a16="http://schemas.microsoft.com/office/drawing/2014/main" val="2121826069"/>
                    </a:ext>
                  </a:extLst>
                </a:gridCol>
                <a:gridCol w="701417">
                  <a:extLst>
                    <a:ext uri="{9D8B030D-6E8A-4147-A177-3AD203B41FA5}">
                      <a16:colId xmlns:a16="http://schemas.microsoft.com/office/drawing/2014/main" val="1737018569"/>
                    </a:ext>
                  </a:extLst>
                </a:gridCol>
                <a:gridCol w="1093385">
                  <a:extLst>
                    <a:ext uri="{9D8B030D-6E8A-4147-A177-3AD203B41FA5}">
                      <a16:colId xmlns:a16="http://schemas.microsoft.com/office/drawing/2014/main" val="3374591720"/>
                    </a:ext>
                  </a:extLst>
                </a:gridCol>
                <a:gridCol w="872647">
                  <a:extLst>
                    <a:ext uri="{9D8B030D-6E8A-4147-A177-3AD203B41FA5}">
                      <a16:colId xmlns:a16="http://schemas.microsoft.com/office/drawing/2014/main" val="3949192707"/>
                    </a:ext>
                  </a:extLst>
                </a:gridCol>
                <a:gridCol w="1052128">
                  <a:extLst>
                    <a:ext uri="{9D8B030D-6E8A-4147-A177-3AD203B41FA5}">
                      <a16:colId xmlns:a16="http://schemas.microsoft.com/office/drawing/2014/main" val="2066784119"/>
                    </a:ext>
                  </a:extLst>
                </a:gridCol>
                <a:gridCol w="841700">
                  <a:extLst>
                    <a:ext uri="{9D8B030D-6E8A-4147-A177-3AD203B41FA5}">
                      <a16:colId xmlns:a16="http://schemas.microsoft.com/office/drawing/2014/main" val="2251615229"/>
                    </a:ext>
                  </a:extLst>
                </a:gridCol>
                <a:gridCol w="680788">
                  <a:extLst>
                    <a:ext uri="{9D8B030D-6E8A-4147-A177-3AD203B41FA5}">
                      <a16:colId xmlns:a16="http://schemas.microsoft.com/office/drawing/2014/main" val="2319919096"/>
                    </a:ext>
                  </a:extLst>
                </a:gridCol>
              </a:tblGrid>
              <a:tr h="274264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Инвестиционная программ ТОО "Алматинские тепловые сети" на 2025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45" marR="3645" marT="364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766356"/>
                  </a:ext>
                </a:extLst>
              </a:tr>
              <a:tr h="1718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45" marR="3645" marT="364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45" marR="3645" marT="364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Ед.из</a:t>
                      </a:r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45" marR="3645" marT="364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Утвержденный план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45" marR="3645" marT="364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Исполнение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45" marR="3645" marT="364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Освоение %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45" marR="3645" marT="364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0172025"/>
                  </a:ext>
                </a:extLst>
              </a:tr>
              <a:tr h="3400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45" marR="3645" marT="364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</a:t>
                      </a:r>
                      <a:r>
                        <a:rPr lang="ru-RU" sz="11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тыс.тг</a:t>
                      </a:r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45" marR="3645" marT="364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45" marR="3645" marT="364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Сумма, </a:t>
                      </a:r>
                      <a:r>
                        <a:rPr lang="ru-RU" sz="11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тыс.тг</a:t>
                      </a:r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45" marR="3645" marT="364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1468088"/>
                  </a:ext>
                </a:extLst>
              </a:tr>
              <a:tr h="336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Реконструкция (строительство) тепловых сетей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 работ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422</a:t>
                      </a:r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</a:t>
                      </a:r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3 37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67392779"/>
                  </a:ext>
                </a:extLst>
              </a:tr>
              <a:tr h="336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Разработка ПСД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 работ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288 551,20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288 551,20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2789056"/>
                  </a:ext>
                </a:extLst>
              </a:tr>
              <a:tr h="42928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Государственная экспертиза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Комплекс работ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80 368,27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80 368,27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1690178"/>
                  </a:ext>
                </a:extLst>
              </a:tr>
              <a:tr h="336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Насосы вентиляционный и  сварочное оборудование, электродвигатели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Штук/ комплект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37 369,06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37 367,63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5758992"/>
                  </a:ext>
                </a:extLst>
              </a:tr>
              <a:tr h="235679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Запорная арматура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Штук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362 651,28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325 033,41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5491113"/>
                  </a:ext>
                </a:extLst>
              </a:tr>
              <a:tr h="28618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Приобретение программных продуктов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Штук/ год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178 625,53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178 090,00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6115658"/>
                  </a:ext>
                </a:extLst>
              </a:tr>
              <a:tr h="33274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Приборы КИПиА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Штук/ комплект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54 194,57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53 516,00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9150515"/>
                  </a:ext>
                </a:extLst>
              </a:tr>
              <a:tr h="28618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Теплообменное оборудование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Штук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10 976,00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10 976,00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8472148"/>
                  </a:ext>
                </a:extLst>
              </a:tr>
              <a:tr h="336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Электронное оборудование (Оргтехника)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252 707,86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250 259,71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5330263"/>
                  </a:ext>
                </a:extLst>
              </a:tr>
              <a:tr h="33640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Прочие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Штук/ комплект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53 110,55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53 110,55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37685772"/>
                  </a:ext>
                </a:extLst>
              </a:tr>
              <a:tr h="23703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Капитализация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86 537,10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170 625,68</a:t>
                      </a:r>
                      <a:endParaRPr lang="ru-KZ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  <a:r>
                        <a:rPr lang="ru-K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3637830"/>
                  </a:ext>
                </a:extLst>
              </a:tr>
              <a:tr h="310037">
                <a:tc>
                  <a:txBody>
                    <a:bodyPr/>
                    <a:lstStyle/>
                    <a:p>
                      <a:pPr algn="l" rtl="0" fontAlgn="b"/>
                      <a:r>
                        <a:rPr lang="ru-K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K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1 382</a:t>
                      </a:r>
                      <a:endParaRPr lang="ru-K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4 827 538,98</a:t>
                      </a:r>
                      <a:endParaRPr lang="ru-K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1 382</a:t>
                      </a:r>
                      <a:endParaRPr lang="ru-K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4 827 328,66</a:t>
                      </a:r>
                      <a:endParaRPr lang="ru-KZ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99,9</a:t>
                      </a:r>
                      <a:r>
                        <a:rPr lang="ru-K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1060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6408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124" y="738960"/>
            <a:ext cx="3535276" cy="280076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В рамках инвестиционной программы ТОО «Алматинские тепловые сети» подрядной организацией ТОО «УМР-6» реализован проект по адресу: </a:t>
            </a:r>
            <a:r>
              <a:rPr lang="ru-RU" sz="1100" b="1" kern="0" dirty="0" err="1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1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b="1" kern="0" dirty="0" err="1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Калкаман</a:t>
            </a:r>
            <a:r>
              <a:rPr lang="ru-RU" sz="11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ГКБ №7</a:t>
            </a:r>
          </a:p>
          <a:p>
            <a:pPr algn="just"/>
            <a:endParaRPr lang="ru-RU" sz="1100" b="1" i="1" kern="0" dirty="0">
              <a:ln w="0"/>
              <a:solidFill>
                <a:srgbClr val="0087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b="1" i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показатели: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Диаметры трубопроводов: 200-400 мм;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Протяженность: 0,5 км;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</a:t>
            </a:r>
            <a:r>
              <a:rPr lang="ru-RU" sz="11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562 655,20 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тг</a:t>
            </a: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Потребители: МЖД - 4, ЧЖД - 4, Больница – 1</a:t>
            </a:r>
          </a:p>
          <a:p>
            <a:pPr algn="just">
              <a:buClr>
                <a:srgbClr val="0087C5"/>
              </a:buClr>
            </a:pPr>
            <a:endParaRPr lang="ru-RU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Нормативные среднегодовые потери до реконструкции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774,2 Гкал/год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после завершения работ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212,5 Гкал/год.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Экономический эффект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561,7 Гкал/год </a:t>
            </a:r>
          </a:p>
          <a:p>
            <a:pPr algn="ctr"/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(3 224,4 тыс. тенге)</a:t>
            </a:r>
            <a:endParaRPr lang="ru-RU" sz="11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0276" y="-70635"/>
            <a:ext cx="7902755" cy="601053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Исполнение инвестиционной программы за </a:t>
            </a: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</a:t>
            </a: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тепловых сетей </a:t>
            </a:r>
            <a:r>
              <a:rPr lang="ru-RU" sz="1200" b="1" dirty="0" err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b="1" dirty="0" err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Калкаман</a:t>
            </a:r>
            <a:r>
              <a:rPr lang="ru-RU" sz="12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НС до ГКБ №7 в </a:t>
            </a:r>
            <a:r>
              <a:rPr lang="ru-RU" sz="1200" b="1" dirty="0" err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г.Алматы</a:t>
            </a:r>
            <a:endParaRPr lang="ru-RU" sz="1200" b="1" dirty="0">
              <a:solidFill>
                <a:srgbClr val="0087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4D5770-7380-4518-946B-DC3562A3225C}"/>
              </a:ext>
            </a:extLst>
          </p:cNvPr>
          <p:cNvSpPr txBox="1"/>
          <p:nvPr/>
        </p:nvSpPr>
        <p:spPr>
          <a:xfrm>
            <a:off x="6942882" y="4458856"/>
            <a:ext cx="191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РЕКОНСТУКЦИИ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01569" y="4458856"/>
            <a:ext cx="210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РЕКОНСТРУКЦИИ</a:t>
            </a:r>
          </a:p>
        </p:txBody>
      </p:sp>
      <p:sp>
        <p:nvSpPr>
          <p:cNvPr id="3" name="AutoShape 2" descr="blob:https://web.whatsapp.com/5028f271-7ee8-49a0-9410-f0e6d307ade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Изображение выглядит как на открытом воздухе, земля, растение, почв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7B73BB2-4C79-0DA4-54FE-89E33AADA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14" y="720000"/>
            <a:ext cx="2563086" cy="36000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0" name="Рисунок 9" descr="Изображение выглядит как на открытом воздухе, растение, дерево, зем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6BB353-AC18-13F0-828E-CAFB0CB56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58" y="712605"/>
            <a:ext cx="2654722" cy="3606746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49577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0" y="453811"/>
            <a:ext cx="9144000" cy="648"/>
          </a:xfrm>
          <a:prstGeom prst="line">
            <a:avLst/>
          </a:prstGeom>
          <a:ln w="19050">
            <a:solidFill>
              <a:srgbClr val="00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72500" y="0"/>
            <a:ext cx="571500" cy="459784"/>
          </a:xfrm>
          <a:solidFill>
            <a:srgbClr val="0087C5"/>
          </a:solidFill>
        </p:spPr>
        <p:txBody>
          <a:bodyPr vert="horz" lIns="91440" tIns="45720" rIns="91440" bIns="45720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52"/>
          <a:stretch/>
        </p:blipFill>
        <p:spPr>
          <a:xfrm>
            <a:off x="0" y="43167"/>
            <a:ext cx="490808" cy="373450"/>
          </a:xfrm>
          <a:prstGeom prst="rect">
            <a:avLst/>
          </a:prstGeom>
          <a:effectLst>
            <a:outerShdw blurRad="63500" algn="ctr" rotWithShape="0">
              <a:prstClr val="black">
                <a:alpha val="1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6124" y="738960"/>
            <a:ext cx="3535276" cy="2970044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В рамках инвестиционной программы ТОО «Алматинские тепловые сети» подрядной </a:t>
            </a:r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организацией ТОО «СК-Ретма» реализован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проект по адресу</a:t>
            </a:r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100" b="1" kern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квадрат улиц Саина-Момышулы-Улыгбека-Абая</a:t>
            </a:r>
          </a:p>
          <a:p>
            <a:pPr algn="just"/>
            <a:endParaRPr lang="ru-RU" sz="1100" b="1" i="1" kern="0">
              <a:ln w="0"/>
              <a:solidFill>
                <a:srgbClr val="0087C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100" b="1" i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Технические </a:t>
            </a:r>
            <a:r>
              <a:rPr lang="ru-RU" sz="1100" b="1" i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показатели: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Диаметры трубопроводов</a:t>
            </a:r>
            <a:r>
              <a:rPr lang="ru-RU" sz="1100" i="1">
                <a:latin typeface="Arial" panose="020B0604020202020204" pitchFamily="34" charset="0"/>
                <a:cs typeface="Arial" panose="020B0604020202020204" pitchFamily="34" charset="0"/>
              </a:rPr>
              <a:t>: 50-150 мм;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</a:t>
            </a:r>
            <a:r>
              <a:rPr lang="ru-RU" sz="1100" i="1">
                <a:latin typeface="Arial" panose="020B0604020202020204" pitchFamily="34" charset="0"/>
                <a:cs typeface="Arial" panose="020B0604020202020204" pitchFamily="34" charset="0"/>
              </a:rPr>
              <a:t>: 0,55 км;</a:t>
            </a:r>
            <a:endParaRPr lang="ru-RU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>
                <a:latin typeface="Arial" panose="020B0604020202020204" pitchFamily="34" charset="0"/>
                <a:cs typeface="Arial" panose="020B0604020202020204" pitchFamily="34" charset="0"/>
              </a:rPr>
              <a:t>Стоимость проекта: </a:t>
            </a:r>
            <a:r>
              <a:rPr lang="ru-RU" sz="11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223 006,96 </a:t>
            </a:r>
            <a:r>
              <a:rPr lang="ru-RU" sz="1100" i="1">
                <a:latin typeface="Arial" panose="020B0604020202020204" pitchFamily="34" charset="0"/>
                <a:cs typeface="Arial" panose="020B0604020202020204" pitchFamily="34" charset="0"/>
              </a:rPr>
              <a:t>тыс. тг.</a:t>
            </a:r>
          </a:p>
          <a:p>
            <a:pPr marL="171450" indent="-171450" algn="just">
              <a:buClr>
                <a:srgbClr val="0087C5"/>
              </a:buClr>
              <a:buFont typeface="Wingdings" panose="05000000000000000000" pitchFamily="2" charset="2"/>
              <a:buChar char="§"/>
            </a:pPr>
            <a:r>
              <a:rPr lang="ru-RU" sz="1100" i="1">
                <a:latin typeface="Arial" panose="020B0604020202020204" pitchFamily="34" charset="0"/>
                <a:cs typeface="Arial" panose="020B0604020202020204" pitchFamily="34" charset="0"/>
              </a:rPr>
              <a:t>Потребители: МЖД – 9, прочие – 3</a:t>
            </a:r>
          </a:p>
          <a:p>
            <a:pPr algn="just">
              <a:buClr>
                <a:srgbClr val="0087C5"/>
              </a:buClr>
            </a:pPr>
            <a:endParaRPr lang="ru-RU" sz="11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Нормативные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среднегодовые потери до </a:t>
            </a:r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реконструкции </a:t>
            </a:r>
            <a:r>
              <a:rPr lang="ru-RU" sz="1100" b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415,7 Гкал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/год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 после завершения </a:t>
            </a:r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работ </a:t>
            </a:r>
            <a:r>
              <a:rPr lang="ru-RU" sz="1100" b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127,1 Гкал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/год.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Экономический </a:t>
            </a:r>
            <a:r>
              <a:rPr lang="ru-RU" sz="1100">
                <a:latin typeface="Arial" panose="020B0604020202020204" pitchFamily="34" charset="0"/>
                <a:cs typeface="Arial" panose="020B0604020202020204" pitchFamily="34" charset="0"/>
              </a:rPr>
              <a:t>эффект </a:t>
            </a:r>
            <a:r>
              <a:rPr lang="ru-RU" sz="1100" b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288,6 </a:t>
            </a:r>
            <a:r>
              <a:rPr lang="ru-RU" sz="1100" b="1" dirty="0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Гкал/год </a:t>
            </a:r>
          </a:p>
          <a:p>
            <a:pPr algn="ctr"/>
            <a:r>
              <a:rPr lang="ru-RU" sz="1100" b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(1 657,1 тыс. тенге)</a:t>
            </a:r>
            <a:endParaRPr lang="ru-RU" sz="11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0276" y="-70635"/>
            <a:ext cx="7902755" cy="601053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ctr">
            <a:noAutofit/>
          </a:bodyPr>
          <a:lstStyle/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Исполнение инвестиционной программы </a:t>
            </a:r>
            <a:r>
              <a:rPr lang="ru-RU" sz="1400" b="1" kern="0">
                <a:ln w="0"/>
                <a:solidFill>
                  <a:srgbClr val="0087C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за </a:t>
            </a:r>
            <a:r>
              <a:rPr lang="ru-RU" sz="1400" b="1" kern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400" b="1" kern="0" dirty="0">
                <a:ln w="0"/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</a:t>
            </a:r>
          </a:p>
          <a:p>
            <a:pPr marL="9525">
              <a:lnSpc>
                <a:spcPct val="90000"/>
              </a:lnSpc>
              <a:spcBef>
                <a:spcPts val="75"/>
              </a:spcBef>
            </a:pPr>
            <a:r>
              <a:rPr lang="ru-RU" sz="1200" b="1">
                <a:solidFill>
                  <a:srgbClr val="0087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тепловых сетей от ТК 8-15/1-66 до ТК 8-15/1-65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4D5770-7380-4518-946B-DC3562A3225C}"/>
              </a:ext>
            </a:extLst>
          </p:cNvPr>
          <p:cNvSpPr txBox="1"/>
          <p:nvPr/>
        </p:nvSpPr>
        <p:spPr>
          <a:xfrm>
            <a:off x="6942882" y="4458856"/>
            <a:ext cx="1915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РЕКОНСТУКЦИИ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901569" y="4458856"/>
            <a:ext cx="2104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РЕКОНСТРУКЦИИ</a:t>
            </a:r>
          </a:p>
        </p:txBody>
      </p:sp>
      <p:sp>
        <p:nvSpPr>
          <p:cNvPr id="3" name="AutoShape 2" descr="blob:https://web.whatsapp.com/5028f271-7ee8-49a0-9410-f0e6d307ade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Изображение выглядит как на открытом воздухе, земля, растение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E9EF9D-E503-2436-46F5-D8684B65A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3"/>
          <a:stretch/>
        </p:blipFill>
        <p:spPr>
          <a:xfrm>
            <a:off x="6408059" y="706666"/>
            <a:ext cx="2654722" cy="361333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6" name="Рисунок 5" descr="Изображение выглядит как на открытом воздухе, земля, почва, Фунда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E7DDC36-F52C-69BF-C6B0-68B0CB3AE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115" y="706667"/>
            <a:ext cx="2563086" cy="362666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886384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31099</TotalTime>
  <Words>3629</Words>
  <Application>Microsoft Office PowerPoint</Application>
  <PresentationFormat>Экран (16:9)</PresentationFormat>
  <Paragraphs>1066</Paragraphs>
  <Slides>32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Алмат Кайракбеков</dc:creator>
  <cp:lastModifiedBy>Арман Оспанов</cp:lastModifiedBy>
  <cp:revision>2690</cp:revision>
  <cp:lastPrinted>2026-04-08T06:49:34Z</cp:lastPrinted>
  <dcterms:created xsi:type="dcterms:W3CDTF">2021-01-26T05:25:07Z</dcterms:created>
  <dcterms:modified xsi:type="dcterms:W3CDTF">2026-04-09T10:05:17Z</dcterms:modified>
</cp:coreProperties>
</file>